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y="5143500" cx="9144000"/>
  <p:notesSz cx="6858000" cy="9144000"/>
  <p:embeddedFontLst>
    <p:embeddedFont>
      <p:font typeface="Work Sans"/>
      <p:regular r:id="rId34"/>
      <p:bold r:id="rId35"/>
      <p:italic r:id="rId36"/>
      <p:boldItalic r:id="rId37"/>
    </p:embeddedFont>
    <p:embeddedFont>
      <p:font typeface="Open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Raimo Streefkerk"/>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34ECBC3-9D18-4A43-BC94-001D7CA93005}">
  <a:tblStyle styleId="{234ECBC3-9D18-4A43-BC94-001D7CA9300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italic.fntdata"/><Relationship Id="rId20" Type="http://schemas.openxmlformats.org/officeDocument/2006/relationships/slide" Target="slides/slide13.xml"/><Relationship Id="rId41" Type="http://schemas.openxmlformats.org/officeDocument/2006/relationships/font" Target="fonts/OpenSans-boldItalic.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WorkSans-bold.fntdata"/><Relationship Id="rId12" Type="http://schemas.openxmlformats.org/officeDocument/2006/relationships/slide" Target="slides/slide5.xml"/><Relationship Id="rId34" Type="http://schemas.openxmlformats.org/officeDocument/2006/relationships/font" Target="fonts/WorkSans-regular.fntdata"/><Relationship Id="rId15" Type="http://schemas.openxmlformats.org/officeDocument/2006/relationships/slide" Target="slides/slide8.xml"/><Relationship Id="rId37" Type="http://schemas.openxmlformats.org/officeDocument/2006/relationships/font" Target="fonts/WorkSans-boldItalic.fntdata"/><Relationship Id="rId14" Type="http://schemas.openxmlformats.org/officeDocument/2006/relationships/slide" Target="slides/slide7.xml"/><Relationship Id="rId36" Type="http://schemas.openxmlformats.org/officeDocument/2006/relationships/font" Target="fonts/WorkSans-italic.fntdata"/><Relationship Id="rId17" Type="http://schemas.openxmlformats.org/officeDocument/2006/relationships/slide" Target="slides/slide10.xml"/><Relationship Id="rId39" Type="http://schemas.openxmlformats.org/officeDocument/2006/relationships/font" Target="fonts/OpenSans-bold.fntdata"/><Relationship Id="rId16" Type="http://schemas.openxmlformats.org/officeDocument/2006/relationships/slide" Target="slides/slide9.xml"/><Relationship Id="rId38" Type="http://schemas.openxmlformats.org/officeDocument/2006/relationships/font" Target="fonts/OpenSans-regular.fntdata"/><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20-05-29T10:21:05.301">
    <p:pos x="1218" y="373"/>
    <p:text>Visually this isn't nice, especially because of the black borders, but also because the image is blurry. 
I recommend just taking the thumbnail (from Figma) and then put the link to the video on the image. 
Figma thumbnails:
https://www.figma.com/file/Kb4bm8knI6JncXW74oNxe6/English-Thumbnails?node-id=0%3A1</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plagiarism/how-to-avoid-plagiaris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citing-sources/how-to-quote/"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citing-sources/primary-and-secondary-sources/" TargetMode="External"/><Relationship Id="rId3" Type="http://schemas.openxmlformats.org/officeDocument/2006/relationships/hyperlink" Target="https://www.scribbr.com/academic-essay/literary-analysis/" TargetMode="External"/><Relationship Id="rId4" Type="http://schemas.openxmlformats.org/officeDocument/2006/relationships/hyperlink" Target="https://www.scribbr.com/methodology/discourse-analysi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citing-sources/how-to-paraphrase/"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apa-citation-generator/#/" TargetMode="External"/><Relationship Id="rId3" Type="http://schemas.openxmlformats.org/officeDocument/2006/relationships/hyperlink" Target="https://www.scribbr.com/mla-citation-generator/#/" TargetMode="External"/><Relationship Id="rId4" Type="http://schemas.openxmlformats.org/officeDocument/2006/relationships/hyperlink" Target="https://www.scribbr.com/citing-sources/citation-styles/"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category/apa-style/"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Uk1pq8sb-eo"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plagiarism/best-plagiarism-checker/" TargetMode="External"/><Relationship Id="rId3" Type="http://schemas.openxmlformats.org/officeDocument/2006/relationships/hyperlink" Target="https://www.scribbr.com/plagiarism/free-plagiarism-checker-comparison/" TargetMode="External"/><Relationship Id="rId4" Type="http://schemas.openxmlformats.org/officeDocument/2006/relationships/hyperlink" Target="https://www.scribbr.com/plagiarism-checker/"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category/plagiarism/"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Joe_Biden_1988_presidential_campaign#Kinnock_controversy" TargetMode="External"/><Relationship Id="rId3" Type="http://schemas.openxmlformats.org/officeDocument/2006/relationships/hyperlink" Target="https://www.bbc.com/news/world-us-canada-44038656" TargetMode="External"/><Relationship Id="rId4" Type="http://schemas.openxmlformats.org/officeDocument/2006/relationships/hyperlink" Target="https://www.scribbr.com/plagiarism/consequences-of-plagiarism/"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uQhVDH9p7aU"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citing-sources/what-is-a-doi/"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6e89af7d6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e89af7d6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These lecture slides are based on Scribbr’s Knowledge Base article </a:t>
            </a:r>
            <a:r>
              <a:rPr i="1" lang="en-GB"/>
              <a:t>How to avoid plagiarism</a:t>
            </a:r>
            <a:r>
              <a:rPr lang="en-GB"/>
              <a:t>, which can be found here:</a:t>
            </a:r>
            <a:endParaRPr/>
          </a:p>
          <a:p>
            <a:pPr indent="0" lvl="0" marL="0" rtl="0" algn="l">
              <a:spcBef>
                <a:spcPts val="0"/>
              </a:spcBef>
              <a:spcAft>
                <a:spcPts val="0"/>
              </a:spcAft>
              <a:buNone/>
            </a:pPr>
            <a:r>
              <a:rPr lang="en-GB" u="sng">
                <a:solidFill>
                  <a:schemeClr val="hlink"/>
                </a:solidFill>
                <a:hlinkClick r:id="rId2"/>
              </a:rPr>
              <a:t>https://www.scribbr.com/plagiarism/how-to-avoid-plagiarism/</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How to edit this presentation:</a:t>
            </a:r>
            <a:endParaRPr b="1"/>
          </a:p>
          <a:p>
            <a:pPr indent="0" lvl="0" marL="0" rtl="0" algn="l">
              <a:spcBef>
                <a:spcPts val="0"/>
              </a:spcBef>
              <a:spcAft>
                <a:spcPts val="0"/>
              </a:spcAft>
              <a:buNone/>
            </a:pPr>
            <a:r>
              <a:t/>
            </a:r>
            <a:endParaRPr b="1"/>
          </a:p>
          <a:p>
            <a:pPr indent="-298450" lvl="0" marL="457200" rtl="0" algn="l">
              <a:spcBef>
                <a:spcPts val="0"/>
              </a:spcBef>
              <a:spcAft>
                <a:spcPts val="0"/>
              </a:spcAft>
              <a:buSzPts val="1100"/>
              <a:buAutoNum type="arabicPeriod"/>
            </a:pPr>
            <a:r>
              <a:rPr lang="en-GB"/>
              <a:t>Click on ‘File’ in the top-left corner.</a:t>
            </a:r>
            <a:endParaRPr/>
          </a:p>
          <a:p>
            <a:pPr indent="-298450" lvl="0" marL="457200" rtl="0" algn="l">
              <a:spcBef>
                <a:spcPts val="0"/>
              </a:spcBef>
              <a:spcAft>
                <a:spcPts val="0"/>
              </a:spcAft>
              <a:buSzPts val="1100"/>
              <a:buAutoNum type="arabicPeriod"/>
            </a:pPr>
            <a:r>
              <a:rPr lang="en-GB"/>
              <a:t>Click on ‘Make a copy’</a:t>
            </a:r>
            <a:endParaRPr/>
          </a:p>
          <a:p>
            <a:pPr indent="-298450" lvl="0" marL="457200" rtl="0" algn="l">
              <a:spcBef>
                <a:spcPts val="0"/>
              </a:spcBef>
              <a:spcAft>
                <a:spcPts val="0"/>
              </a:spcAft>
              <a:buSzPts val="1100"/>
              <a:buAutoNum type="arabicPeriod"/>
            </a:pPr>
            <a:r>
              <a:rPr lang="en-GB"/>
              <a:t>Select ‘Entire presentation’</a:t>
            </a:r>
            <a:endParaRPr/>
          </a:p>
          <a:p>
            <a:pPr indent="-298450" lvl="0" marL="457200" rtl="0" algn="l">
              <a:spcBef>
                <a:spcPts val="0"/>
              </a:spcBef>
              <a:spcAft>
                <a:spcPts val="0"/>
              </a:spcAft>
              <a:buSzPts val="1100"/>
              <a:buAutoNum type="arabicPeriod"/>
            </a:pPr>
            <a:r>
              <a:rPr lang="en-GB"/>
              <a:t>Save the presentation in your personal Google Drive.</a:t>
            </a:r>
            <a:endParaRPr/>
          </a:p>
          <a:p>
            <a:pPr indent="-298450" lvl="0" marL="457200" rtl="0" algn="l">
              <a:spcBef>
                <a:spcPts val="0"/>
              </a:spcBef>
              <a:spcAft>
                <a:spcPts val="0"/>
              </a:spcAft>
              <a:buSzPts val="1100"/>
              <a:buAutoNum type="arabicPeriod"/>
            </a:pPr>
            <a:r>
              <a:rPr lang="en-GB"/>
              <a:t>You can now edit the copy of this presentation!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85f49c1aa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85f49c1aa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This video walks you through the process of quoting.</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87967bd36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87967bd36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To quote, copy the exact words from the original source.</a:t>
            </a:r>
            <a:endParaRPr/>
          </a:p>
          <a:p>
            <a:pPr indent="-298450" lvl="0" marL="457200" rtl="0" algn="l">
              <a:spcBef>
                <a:spcPts val="0"/>
              </a:spcBef>
              <a:spcAft>
                <a:spcPts val="0"/>
              </a:spcAft>
              <a:buSzPts val="1100"/>
              <a:buChar char="●"/>
            </a:pPr>
            <a:r>
              <a:rPr lang="en-GB"/>
              <a:t>Use quotation marks to show that these are not your own words.</a:t>
            </a:r>
            <a:endParaRPr/>
          </a:p>
          <a:p>
            <a:pPr indent="-298450" lvl="0" marL="457200" rtl="0" algn="l">
              <a:spcBef>
                <a:spcPts val="0"/>
              </a:spcBef>
              <a:spcAft>
                <a:spcPts val="0"/>
              </a:spcAft>
              <a:buSzPts val="1100"/>
              <a:buChar char="●"/>
            </a:pPr>
            <a:r>
              <a:rPr lang="en-GB"/>
              <a:t>Introduce the quote and integrate it into your own sentence—quotes shouldn’t stand alone as full sentences by themselves.</a:t>
            </a:r>
            <a:endParaRPr/>
          </a:p>
          <a:p>
            <a:pPr indent="-298450" lvl="0" marL="457200" rtl="0" algn="l">
              <a:spcBef>
                <a:spcPts val="0"/>
              </a:spcBef>
              <a:spcAft>
                <a:spcPts val="0"/>
              </a:spcAft>
              <a:buSzPts val="1100"/>
              <a:buChar char="●"/>
            </a:pPr>
            <a:r>
              <a:rPr b="1" lang="en-GB"/>
              <a:t>Audience question: </a:t>
            </a:r>
            <a:r>
              <a:rPr lang="en-GB"/>
              <a:t>When might it be better to quote a source directly rather than paraphrasing?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“How to quote sources” article: </a:t>
            </a:r>
            <a:r>
              <a:rPr lang="en-GB" u="sng">
                <a:solidFill>
                  <a:schemeClr val="hlink"/>
                </a:solidFill>
                <a:hlinkClick r:id="rId2"/>
              </a:rPr>
              <a:t>https://www.scribbr.com/citing-sources/how-to-quote/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87967bd365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87967bd365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If you are using </a:t>
            </a:r>
            <a:r>
              <a:rPr lang="en-GB" u="sng">
                <a:solidFill>
                  <a:schemeClr val="hlink"/>
                </a:solidFill>
                <a:hlinkClick r:id="rId2"/>
              </a:rPr>
              <a:t>primary sources</a:t>
            </a:r>
            <a:r>
              <a:rPr lang="en-GB"/>
              <a:t> (e.g. historical documents or literary texts), quote to give textual evidence for your claims.</a:t>
            </a:r>
            <a:endParaRPr/>
          </a:p>
          <a:p>
            <a:pPr indent="-298450" lvl="0" marL="457200" rtl="0" algn="l">
              <a:spcBef>
                <a:spcPts val="0"/>
              </a:spcBef>
              <a:spcAft>
                <a:spcPts val="0"/>
              </a:spcAft>
              <a:buSzPts val="1100"/>
              <a:buChar char="●"/>
            </a:pPr>
            <a:r>
              <a:rPr lang="en-GB"/>
              <a:t>If you are interested in the language the author uses (e.g. in </a:t>
            </a:r>
            <a:r>
              <a:rPr lang="en-GB" u="sng">
                <a:solidFill>
                  <a:schemeClr val="hlink"/>
                </a:solidFill>
                <a:hlinkClick r:id="rId3"/>
              </a:rPr>
              <a:t>literary analysis</a:t>
            </a:r>
            <a:r>
              <a:rPr lang="en-GB"/>
              <a:t> or </a:t>
            </a:r>
            <a:r>
              <a:rPr lang="en-GB" u="sng">
                <a:solidFill>
                  <a:schemeClr val="hlink"/>
                </a:solidFill>
                <a:hlinkClick r:id="rId4"/>
              </a:rPr>
              <a:t>discourse analysis</a:t>
            </a:r>
            <a:r>
              <a:rPr lang="en-GB"/>
              <a:t>), quote passages in order to analyze them.</a:t>
            </a:r>
            <a:endParaRPr/>
          </a:p>
          <a:p>
            <a:pPr indent="-298450" lvl="0" marL="457200" rtl="0" algn="l">
              <a:spcBef>
                <a:spcPts val="0"/>
              </a:spcBef>
              <a:spcAft>
                <a:spcPts val="0"/>
              </a:spcAft>
              <a:buSzPts val="1100"/>
              <a:buChar char="●"/>
            </a:pPr>
            <a:r>
              <a:rPr lang="en-GB"/>
              <a:t>Quotes can also be used to give precise definitions without changing the author’s meaning.</a:t>
            </a:r>
            <a:endParaRPr/>
          </a:p>
          <a:p>
            <a:pPr indent="-298450" lvl="0" marL="457200" rtl="0" algn="l">
              <a:spcBef>
                <a:spcPts val="0"/>
              </a:spcBef>
              <a:spcAft>
                <a:spcPts val="0"/>
              </a:spcAft>
              <a:buSzPts val="1100"/>
              <a:buChar char="●"/>
            </a:pPr>
            <a:r>
              <a:rPr lang="en-GB"/>
              <a:t>But don’t overuse quotes! The majority of your writing should be in your own words.</a:t>
            </a:r>
            <a:endParaRPr/>
          </a:p>
          <a:p>
            <a:pPr indent="-298450" lvl="0" marL="457200" rtl="0" algn="l">
              <a:spcBef>
                <a:spcPts val="0"/>
              </a:spcBef>
              <a:spcAft>
                <a:spcPts val="0"/>
              </a:spcAft>
              <a:buSzPts val="1100"/>
              <a:buChar char="●"/>
            </a:pPr>
            <a:r>
              <a:rPr lang="en-GB"/>
              <a:t>Always consider whether a quote is really necessary, or if it would be better to </a:t>
            </a:r>
            <a:r>
              <a:rPr lang="en-GB"/>
              <a:t>paraphrase</a:t>
            </a:r>
            <a:r>
              <a:rPr lang="en-GB"/>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85f49c1aa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85f49c1aa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This video gives a quick guide to effective paraphrasing.</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87967bd365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87967bd365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To p</a:t>
            </a:r>
            <a:r>
              <a:rPr lang="en-GB"/>
              <a:t>araphrase, put the original text into your own words.</a:t>
            </a:r>
            <a:endParaRPr/>
          </a:p>
          <a:p>
            <a:pPr indent="-298450" lvl="0" marL="457200" rtl="0" algn="l">
              <a:spcBef>
                <a:spcPts val="0"/>
              </a:spcBef>
              <a:spcAft>
                <a:spcPts val="0"/>
              </a:spcAft>
              <a:buSzPts val="1100"/>
              <a:buChar char="●"/>
            </a:pPr>
            <a:r>
              <a:rPr lang="en-GB"/>
              <a:t>Don’t just change a few words—it’s important that the text be completely rephrased.</a:t>
            </a:r>
            <a:endParaRPr/>
          </a:p>
          <a:p>
            <a:pPr indent="-298450" lvl="0" marL="457200" rtl="0" algn="l">
              <a:spcBef>
                <a:spcPts val="0"/>
              </a:spcBef>
              <a:spcAft>
                <a:spcPts val="0"/>
              </a:spcAft>
              <a:buSzPts val="1100"/>
              <a:buChar char="●"/>
            </a:pPr>
            <a:r>
              <a:rPr lang="en-GB"/>
              <a:t>If a paraphrase is too close to the original text, you are at risk of plagiarism.</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“How to paraphrase” article: </a:t>
            </a:r>
            <a:r>
              <a:rPr lang="en-GB" u="sng">
                <a:solidFill>
                  <a:schemeClr val="hlink"/>
                </a:solidFill>
                <a:hlinkClick r:id="rId2"/>
              </a:rPr>
              <a:t>https://www.scribbr.com/citing-sources/how-to-paraphrase/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87967bd365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87967bd365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Paraphrasing allows you to share relevant information from your sources.</a:t>
            </a:r>
            <a:endParaRPr/>
          </a:p>
          <a:p>
            <a:pPr indent="-298450" lvl="0" marL="457200" rtl="0" algn="l">
              <a:spcBef>
                <a:spcPts val="0"/>
              </a:spcBef>
              <a:spcAft>
                <a:spcPts val="0"/>
              </a:spcAft>
              <a:buSzPts val="1100"/>
              <a:buChar char="●"/>
            </a:pPr>
            <a:r>
              <a:rPr lang="en-GB"/>
              <a:t>You can also use it to explain an author’s ideas, theories or arguments.</a:t>
            </a:r>
            <a:endParaRPr/>
          </a:p>
          <a:p>
            <a:pPr indent="-298450" lvl="0" marL="457200" rtl="0" algn="l">
              <a:spcBef>
                <a:spcPts val="0"/>
              </a:spcBef>
              <a:spcAft>
                <a:spcPts val="0"/>
              </a:spcAft>
              <a:buSzPts val="1100"/>
              <a:buChar char="●"/>
            </a:pPr>
            <a:r>
              <a:rPr lang="en-GB"/>
              <a:t>Paraphrasing is usually the best choice to demonstrate that you have fully understood the source.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8766d1430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8766d1430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 third step is to add an in-text citation after each quote or paraphrase.</a:t>
            </a:r>
            <a:endParaRPr/>
          </a:p>
          <a:p>
            <a:pPr indent="-298450" lvl="0" marL="457200" rtl="0" algn="l">
              <a:spcBef>
                <a:spcPts val="0"/>
              </a:spcBef>
              <a:spcAft>
                <a:spcPts val="0"/>
              </a:spcAft>
              <a:buSzPts val="1100"/>
              <a:buChar char="●"/>
            </a:pPr>
            <a:r>
              <a:rPr lang="en-GB"/>
              <a:t>Each citation must correspond to an entry in the reference list at the end of your text, where you give full details about the source.</a:t>
            </a:r>
            <a:endParaRPr/>
          </a:p>
          <a:p>
            <a:pPr indent="-298450" lvl="0" marL="457200" rtl="0" algn="l">
              <a:spcBef>
                <a:spcPts val="0"/>
              </a:spcBef>
              <a:spcAft>
                <a:spcPts val="0"/>
              </a:spcAft>
              <a:buSzPts val="1100"/>
              <a:buChar char="●"/>
            </a:pPr>
            <a:r>
              <a:rPr lang="en-GB"/>
              <a:t>There are many different citation styles: Some popular ones are APA, MLA, and Chicago styles.</a:t>
            </a:r>
            <a:endParaRPr/>
          </a:p>
          <a:p>
            <a:pPr indent="-298450" lvl="0" marL="457200" rtl="0" algn="l">
              <a:spcBef>
                <a:spcPts val="0"/>
              </a:spcBef>
              <a:spcAft>
                <a:spcPts val="0"/>
              </a:spcAft>
              <a:buSzPts val="1100"/>
              <a:buChar char="●"/>
            </a:pPr>
            <a:r>
              <a:rPr lang="en-GB"/>
              <a:t>Different citation styles present information differently; for example, some use footnotes while others use parentheses for in-text citations.</a:t>
            </a:r>
            <a:endParaRPr/>
          </a:p>
          <a:p>
            <a:pPr indent="-298450" lvl="0" marL="457200" rtl="0" algn="l">
              <a:spcBef>
                <a:spcPts val="0"/>
              </a:spcBef>
              <a:spcAft>
                <a:spcPts val="0"/>
              </a:spcAft>
              <a:buSzPts val="1100"/>
              <a:buChar char="●"/>
            </a:pPr>
            <a:r>
              <a:rPr lang="en-GB"/>
              <a:t>Make sure you are following the style required by your department, or choose one and follow it consistently.</a:t>
            </a:r>
            <a:endParaRPr/>
          </a:p>
          <a:p>
            <a:pPr indent="-298450" lvl="0" marL="457200" rtl="0" algn="l">
              <a:spcBef>
                <a:spcPts val="0"/>
              </a:spcBef>
              <a:spcAft>
                <a:spcPts val="0"/>
              </a:spcAft>
              <a:buSzPts val="1100"/>
              <a:buChar char="●"/>
            </a:pPr>
            <a:r>
              <a:rPr lang="en-GB"/>
              <a:t>There are various citation generators available online to help you automatically create citations in the correct format.</a:t>
            </a:r>
            <a:endParaRPr/>
          </a:p>
          <a:p>
            <a:pPr indent="-298450" lvl="0" marL="457200" rtl="0" algn="l">
              <a:spcBef>
                <a:spcPts val="0"/>
              </a:spcBef>
              <a:spcAft>
                <a:spcPts val="0"/>
              </a:spcAft>
              <a:buSzPts val="1100"/>
              <a:buChar char="●"/>
            </a:pPr>
            <a:r>
              <a:rPr lang="en-GB"/>
              <a:t>Scribbr’s APA and MLA Citation Generators are free, accurate, and allow you to save your sources as you go. When you’re done, you can easily copy your in-text citations and export your reference list.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Free APA Citation Generator: </a:t>
            </a:r>
            <a:r>
              <a:rPr lang="en-GB" u="sng">
                <a:solidFill>
                  <a:schemeClr val="hlink"/>
                </a:solidFill>
                <a:hlinkClick r:id="rId2"/>
              </a:rPr>
              <a:t>https://www.scribbr.com/apa-citation-generator/</a:t>
            </a:r>
            <a:endParaRPr/>
          </a:p>
          <a:p>
            <a:pPr indent="0" lvl="0" marL="0" rtl="0" algn="l">
              <a:spcBef>
                <a:spcPts val="0"/>
              </a:spcBef>
              <a:spcAft>
                <a:spcPts val="0"/>
              </a:spcAft>
              <a:buNone/>
            </a:pPr>
            <a:r>
              <a:rPr lang="en-GB"/>
              <a:t>Free MLA Citation Generator: </a:t>
            </a:r>
            <a:r>
              <a:rPr lang="en-GB" u="sng">
                <a:solidFill>
                  <a:schemeClr val="hlink"/>
                </a:solidFill>
                <a:hlinkClick r:id="rId3"/>
              </a:rPr>
              <a:t>https://www.scribbr.com/mla-citation-generator/</a:t>
            </a:r>
            <a:endParaRPr/>
          </a:p>
          <a:p>
            <a:pPr indent="0" lvl="0" marL="0" rtl="0" algn="l">
              <a:spcBef>
                <a:spcPts val="0"/>
              </a:spcBef>
              <a:spcAft>
                <a:spcPts val="0"/>
              </a:spcAft>
              <a:buNone/>
            </a:pPr>
            <a:r>
              <a:rPr lang="en-GB"/>
              <a:t>“Citation styles” article: </a:t>
            </a:r>
            <a:r>
              <a:rPr lang="en-GB" u="sng">
                <a:solidFill>
                  <a:schemeClr val="hlink"/>
                </a:solidFill>
                <a:hlinkClick r:id="rId4"/>
              </a:rPr>
              <a:t>https://www.scribbr.com/citing-sources/citation-styles/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8766d14300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8766d1430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APA is the most commonly used citation style.</a:t>
            </a:r>
            <a:endParaRPr/>
          </a:p>
          <a:p>
            <a:pPr indent="-298450" lvl="0" marL="457200" rtl="0" algn="l">
              <a:spcBef>
                <a:spcPts val="0"/>
              </a:spcBef>
              <a:spcAft>
                <a:spcPts val="0"/>
              </a:spcAft>
              <a:buSzPts val="1100"/>
              <a:buChar char="●"/>
            </a:pPr>
            <a:r>
              <a:rPr lang="en-GB"/>
              <a:t>These examples show an APA in-text citation and reference list entry for a book.</a:t>
            </a:r>
            <a:endParaRPr/>
          </a:p>
          <a:p>
            <a:pPr indent="-298450" lvl="0" marL="457200" rtl="0" algn="l">
              <a:spcBef>
                <a:spcPts val="0"/>
              </a:spcBef>
              <a:spcAft>
                <a:spcPts val="0"/>
              </a:spcAft>
              <a:buSzPts val="1100"/>
              <a:buChar char="●"/>
            </a:pPr>
            <a:r>
              <a:rPr lang="en-GB"/>
              <a:t>The in-text citation contains the authors’ last names, the publication year, and the page range of the paraphrased passage.</a:t>
            </a:r>
            <a:endParaRPr/>
          </a:p>
          <a:p>
            <a:pPr indent="-298450" lvl="0" marL="457200" rtl="0" algn="l">
              <a:spcBef>
                <a:spcPts val="0"/>
              </a:spcBef>
              <a:spcAft>
                <a:spcPts val="0"/>
              </a:spcAft>
              <a:buSzPts val="1100"/>
              <a:buChar char="●"/>
            </a:pPr>
            <a:r>
              <a:rPr lang="en-GB"/>
              <a:t>The reference list gives the authors’ names and initials, the publication year, the title, the place of publication, and the publisher.</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APA citation guidelines article: </a:t>
            </a:r>
            <a:r>
              <a:rPr lang="en-GB" u="sng">
                <a:solidFill>
                  <a:schemeClr val="hlink"/>
                </a:solidFill>
                <a:hlinkClick r:id="rId2"/>
              </a:rPr>
              <a:t>https://www.scribbr.com/category/apa-style/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8604ce776e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8604ce776e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b="1" lang="en-GB"/>
              <a:t>Audience question: </a:t>
            </a:r>
            <a:r>
              <a:rPr lang="en-GB"/>
              <a:t>So how does your teacher find out if you’ve plagiarized (either deliberately or accidentally)?</a:t>
            </a:r>
            <a:endParaRPr/>
          </a:p>
          <a:p>
            <a:pPr indent="-298450" lvl="0" marL="457200" rtl="0" algn="l">
              <a:spcBef>
                <a:spcPts val="0"/>
              </a:spcBef>
              <a:spcAft>
                <a:spcPts val="0"/>
              </a:spcAft>
              <a:buSzPts val="1100"/>
              <a:buChar char="●"/>
            </a:pPr>
            <a:r>
              <a:rPr lang="en-GB"/>
              <a:t>Universities have specific procedures for ensuring that students don’t plagiarize.</a:t>
            </a:r>
            <a:endParaRPr/>
          </a:p>
          <a:p>
            <a:pPr indent="-298450" lvl="0" marL="457200" rtl="0" algn="l">
              <a:spcBef>
                <a:spcPts val="0"/>
              </a:spcBef>
              <a:spcAft>
                <a:spcPts val="0"/>
              </a:spcAft>
              <a:buSzPts val="1100"/>
              <a:buChar char="●"/>
            </a:pPr>
            <a:r>
              <a:rPr lang="en-GB"/>
              <a:t>Your teacher might simply notice that a passage doesn’t match your writing style, or recognize an idea from a source they’re familiar with.</a:t>
            </a:r>
            <a:endParaRPr/>
          </a:p>
          <a:p>
            <a:pPr indent="-298450" lvl="0" marL="457200" rtl="0" algn="l">
              <a:spcBef>
                <a:spcPts val="0"/>
              </a:spcBef>
              <a:spcAft>
                <a:spcPts val="0"/>
              </a:spcAft>
              <a:buSzPts val="1100"/>
              <a:buChar char="●"/>
            </a:pPr>
            <a:r>
              <a:rPr lang="en-GB"/>
              <a:t>However, most universities also use plagiarism checkers to automatically detect similarities.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8766d14300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8766d1430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Plagiarism checker technology compares your document to a huge database of sources, which includes books, journals, and websites, as well as student papers and theses that have previously been submitted.</a:t>
            </a:r>
            <a:endParaRPr/>
          </a:p>
          <a:p>
            <a:pPr indent="-298450" lvl="0" marL="457200" rtl="0" algn="l">
              <a:spcBef>
                <a:spcPts val="0"/>
              </a:spcBef>
              <a:spcAft>
                <a:spcPts val="0"/>
              </a:spcAft>
              <a:buSzPts val="1100"/>
              <a:buChar char="●"/>
            </a:pPr>
            <a:r>
              <a:rPr lang="en-GB"/>
              <a:t>The technology detects </a:t>
            </a:r>
            <a:r>
              <a:rPr lang="en-GB"/>
              <a:t>similarities between texts. </a:t>
            </a:r>
            <a:endParaRPr/>
          </a:p>
          <a:p>
            <a:pPr indent="-298450" lvl="0" marL="457200" rtl="0" algn="l">
              <a:spcBef>
                <a:spcPts val="0"/>
              </a:spcBef>
              <a:spcAft>
                <a:spcPts val="0"/>
              </a:spcAft>
              <a:buSzPts val="1100"/>
              <a:buChar char="●"/>
            </a:pPr>
            <a:r>
              <a:rPr lang="en-GB"/>
              <a:t>It can recognize similarities in a sentence or paragraph even if the words aren’t 100% identical—so just swapping a few words or changing the order of phrases isn’t enough to fool it!</a:t>
            </a:r>
            <a:endParaRPr/>
          </a:p>
          <a:p>
            <a:pPr indent="-298450" lvl="0" marL="457200" rtl="0" algn="l">
              <a:spcBef>
                <a:spcPts val="0"/>
              </a:spcBef>
              <a:spcAft>
                <a:spcPts val="0"/>
              </a:spcAft>
              <a:buSzPts val="1100"/>
              <a:buChar char="●"/>
            </a:pPr>
            <a:r>
              <a:rPr lang="en-GB"/>
              <a:t>The plagiarism checker produces a report with a similarity percentage and a list of similarities found. </a:t>
            </a:r>
            <a:endParaRPr/>
          </a:p>
          <a:p>
            <a:pPr indent="-298450" lvl="0" marL="457200" rtl="0" algn="l">
              <a:spcBef>
                <a:spcPts val="0"/>
              </a:spcBef>
              <a:spcAft>
                <a:spcPts val="0"/>
              </a:spcAft>
              <a:buSzPts val="1100"/>
              <a:buChar char="●"/>
            </a:pPr>
            <a:r>
              <a:rPr lang="en-GB"/>
              <a:t>This shows places where citations are missing or where text has not been properly quoted or paraphrased.</a:t>
            </a:r>
            <a:endParaRPr/>
          </a:p>
          <a:p>
            <a:pPr indent="-298450" lvl="0" marL="457200" rtl="0" algn="l">
              <a:spcBef>
                <a:spcPts val="0"/>
              </a:spcBef>
              <a:spcAft>
                <a:spcPts val="0"/>
              </a:spcAft>
              <a:buSzPts val="1100"/>
              <a:buChar char="●"/>
            </a:pPr>
            <a:r>
              <a:rPr lang="en-GB"/>
              <a:t>Not every similarity is really plagiarism, but the report allows your teacher to check each similarity, especially if the percentage is high. If it looks like plagiarism has been committed, they will investigate further.</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7df3209e9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df3209e9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b="1" lang="en-GB"/>
              <a:t>Audience question</a:t>
            </a:r>
            <a:r>
              <a:rPr lang="en-GB"/>
              <a:t>: Can anyone tell me </a:t>
            </a:r>
            <a:r>
              <a:rPr lang="en-GB"/>
              <a:t>what “plagiarism” means</a:t>
            </a:r>
            <a:r>
              <a:rPr lang="en-GB"/>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“What Is Plagiarism?” video: </a:t>
            </a:r>
            <a:r>
              <a:rPr lang="en-GB" u="sng">
                <a:solidFill>
                  <a:schemeClr val="hlink"/>
                </a:solidFill>
                <a:hlinkClick r:id="rId2"/>
              </a:rPr>
              <a:t>https://youtu.be/Uk1pq8sb-eo</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85f49c1aa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85f49c1a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Check if you can get a plagiarism report when you submit your assignment. You’ll often be able to do this and then re-submit it once you’ve addressed any problems and added your citations.</a:t>
            </a:r>
            <a:endParaRPr/>
          </a:p>
          <a:p>
            <a:pPr indent="-298450" lvl="0" marL="457200" rtl="0" algn="l">
              <a:spcBef>
                <a:spcPts val="0"/>
              </a:spcBef>
              <a:spcAft>
                <a:spcPts val="0"/>
              </a:spcAft>
              <a:buSzPts val="1100"/>
              <a:buChar char="●"/>
            </a:pPr>
            <a:r>
              <a:rPr lang="en-GB"/>
              <a:t>If your university doesn’t offer this option, there are third-party </a:t>
            </a:r>
            <a:r>
              <a:rPr lang="en-GB"/>
              <a:t>plagiarism checker services available that you can use yourself before handing in your assignment.</a:t>
            </a:r>
            <a:endParaRPr/>
          </a:p>
          <a:p>
            <a:pPr indent="-298450" lvl="0" marL="457200" rtl="0" algn="l">
              <a:spcBef>
                <a:spcPts val="0"/>
              </a:spcBef>
              <a:spcAft>
                <a:spcPts val="0"/>
              </a:spcAft>
              <a:buSzPts val="1100"/>
              <a:buChar char="●"/>
            </a:pPr>
            <a:r>
              <a:rPr lang="en-GB"/>
              <a:t>Plagiarism checkers are useful for avoiding accidental plagiarism. You can use them to make sure that you’ve properly quoted, paraphrased, and cited.</a:t>
            </a:r>
            <a:endParaRPr/>
          </a:p>
          <a:p>
            <a:pPr indent="-298450" lvl="0" marL="457200" rtl="0" algn="l">
              <a:spcBef>
                <a:spcPts val="0"/>
              </a:spcBef>
              <a:spcAft>
                <a:spcPts val="0"/>
              </a:spcAft>
              <a:buSzPts val="1100"/>
              <a:buChar char="●"/>
            </a:pPr>
            <a:r>
              <a:rPr lang="en-GB"/>
              <a:t>Free online plagiarism checkers aren’t always safe or accurate, so do your research first. Some free plagiarism checkers store your paper in a database or even sell it 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Plagiarism checker comparison: </a:t>
            </a:r>
            <a:r>
              <a:rPr lang="en-GB" u="sng">
                <a:solidFill>
                  <a:schemeClr val="hlink"/>
                </a:solidFill>
                <a:hlinkClick r:id="rId2"/>
              </a:rPr>
              <a:t>https://www.scribbr.com/plagiarism/best-plagiarism-checker/</a:t>
            </a:r>
            <a:endParaRPr/>
          </a:p>
          <a:p>
            <a:pPr indent="0" lvl="0" marL="0" rtl="0" algn="l">
              <a:spcBef>
                <a:spcPts val="0"/>
              </a:spcBef>
              <a:spcAft>
                <a:spcPts val="0"/>
              </a:spcAft>
              <a:buNone/>
            </a:pPr>
            <a:r>
              <a:rPr lang="en-GB"/>
              <a:t>Free plagiarism checker comparison: </a:t>
            </a:r>
            <a:r>
              <a:rPr lang="en-GB" u="sng">
                <a:solidFill>
                  <a:schemeClr val="hlink"/>
                </a:solidFill>
                <a:hlinkClick r:id="rId3"/>
              </a:rPr>
              <a:t>https://www.scribbr.com/plagiarism/free-plagiarism-checker-comparison/</a:t>
            </a:r>
            <a:endParaRPr/>
          </a:p>
          <a:p>
            <a:pPr indent="0" lvl="0" marL="0" rtl="0" algn="l">
              <a:spcBef>
                <a:spcPts val="0"/>
              </a:spcBef>
              <a:spcAft>
                <a:spcPts val="0"/>
              </a:spcAft>
              <a:buNone/>
            </a:pPr>
            <a:r>
              <a:rPr lang="en-GB"/>
              <a:t>Scribbr Plagiarism Checker: </a:t>
            </a:r>
            <a:r>
              <a:rPr lang="en-GB" u="sng">
                <a:solidFill>
                  <a:schemeClr val="hlink"/>
                </a:solidFill>
                <a:hlinkClick r:id="rId4"/>
              </a:rPr>
              <a:t>https://www.scribbr.com/plagiarism-checker/</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85f49c1aa7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85f49c1aa7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Let’s do a short quiz to conclude.</a:t>
            </a:r>
            <a:endParaRPr/>
          </a:p>
          <a:p>
            <a:pPr indent="-298450" lvl="0" marL="457200" rtl="0" algn="l">
              <a:spcBef>
                <a:spcPts val="0"/>
              </a:spcBef>
              <a:spcAft>
                <a:spcPts val="0"/>
              </a:spcAft>
              <a:buSzPts val="1100"/>
              <a:buChar char="●"/>
            </a:pPr>
            <a:r>
              <a:rPr lang="en-GB"/>
              <a:t>I want to know whether each of these statements is true or false:</a:t>
            </a:r>
            <a:endParaRPr/>
          </a:p>
          <a:p>
            <a:pPr indent="-298450" lvl="1" marL="914400" rtl="0" algn="l">
              <a:spcBef>
                <a:spcPts val="0"/>
              </a:spcBef>
              <a:spcAft>
                <a:spcPts val="0"/>
              </a:spcAft>
              <a:buSzPts val="1100"/>
              <a:buChar char="○"/>
            </a:pPr>
            <a:r>
              <a:rPr lang="en-GB"/>
              <a:t>1. You still need to cite your source even when you paraphrase.</a:t>
            </a:r>
            <a:endParaRPr/>
          </a:p>
          <a:p>
            <a:pPr indent="-298450" lvl="1" marL="914400" rtl="0" algn="l">
              <a:spcBef>
                <a:spcPts val="0"/>
              </a:spcBef>
              <a:spcAft>
                <a:spcPts val="0"/>
              </a:spcAft>
              <a:buSzPts val="1100"/>
              <a:buChar char="○"/>
            </a:pPr>
            <a:r>
              <a:rPr lang="en-GB"/>
              <a:t>2. Plagiarism is always deliberate.</a:t>
            </a:r>
            <a:endParaRPr/>
          </a:p>
          <a:p>
            <a:pPr indent="-298450" lvl="1" marL="914400" rtl="0" algn="l">
              <a:spcBef>
                <a:spcPts val="0"/>
              </a:spcBef>
              <a:spcAft>
                <a:spcPts val="0"/>
              </a:spcAft>
              <a:buSzPts val="1100"/>
              <a:buChar char="○"/>
            </a:pPr>
            <a:r>
              <a:rPr lang="en-GB"/>
              <a:t>3. Online sources do not need to be cited.</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85f49c1aa7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85f49c1aa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Number 1 is true: You need to cite your sources whether you quote or paraphrase, because in both cases you’re using the ideas of others.</a:t>
            </a:r>
            <a:endParaRPr/>
          </a:p>
          <a:p>
            <a:pPr indent="-298450" lvl="0" marL="457200" rtl="0" algn="l">
              <a:spcBef>
                <a:spcPts val="0"/>
              </a:spcBef>
              <a:spcAft>
                <a:spcPts val="0"/>
              </a:spcAft>
              <a:buSzPts val="1100"/>
              <a:buChar char="●"/>
            </a:pPr>
            <a:r>
              <a:rPr lang="en-GB"/>
              <a:t>Number 2 is false: Many students don’t mean to plagiarize but get in trouble because they fail to quote, paraphrase, or cite correctly. This is why it’s so important to understand how to incorporate your sources properly.</a:t>
            </a:r>
            <a:endParaRPr/>
          </a:p>
          <a:p>
            <a:pPr indent="-298450" lvl="0" marL="457200" rtl="0" algn="l">
              <a:spcBef>
                <a:spcPts val="0"/>
              </a:spcBef>
              <a:spcAft>
                <a:spcPts val="0"/>
              </a:spcAft>
              <a:buSzPts val="1100"/>
              <a:buChar char="●"/>
            </a:pPr>
            <a:r>
              <a:rPr lang="en-GB"/>
              <a:t>Number 3 is also false: If you use web sources in your writing, it’s just as important to cite them properly as it is for print sources.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8519f5dd1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8519f5dd1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7df3209e9f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7df3209e9f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Scribbr provides high-quality articles and videos for free. Every month over 2 million students make use of these resources.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7df3209e9f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7df3209e9f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6ef070d52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6ef070d52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How to edit this presentation:</a:t>
            </a:r>
            <a:endParaRPr b="1"/>
          </a:p>
          <a:p>
            <a:pPr indent="0" lvl="0" marL="0" rtl="0" algn="l">
              <a:spcBef>
                <a:spcPts val="0"/>
              </a:spcBef>
              <a:spcAft>
                <a:spcPts val="0"/>
              </a:spcAft>
              <a:buNone/>
            </a:pPr>
            <a:r>
              <a:t/>
            </a:r>
            <a:endParaRPr b="1"/>
          </a:p>
          <a:p>
            <a:pPr indent="-298450" lvl="0" marL="457200" rtl="0" algn="l">
              <a:spcBef>
                <a:spcPts val="0"/>
              </a:spcBef>
              <a:spcAft>
                <a:spcPts val="0"/>
              </a:spcAft>
              <a:buSzPts val="1100"/>
              <a:buAutoNum type="arabicPeriod"/>
            </a:pPr>
            <a:r>
              <a:rPr lang="en-GB"/>
              <a:t>Click on ‘File’ in the top-left corner.</a:t>
            </a:r>
            <a:endParaRPr/>
          </a:p>
          <a:p>
            <a:pPr indent="-298450" lvl="0" marL="457200" rtl="0" algn="l">
              <a:spcBef>
                <a:spcPts val="0"/>
              </a:spcBef>
              <a:spcAft>
                <a:spcPts val="0"/>
              </a:spcAft>
              <a:buSzPts val="1100"/>
              <a:buAutoNum type="arabicPeriod"/>
            </a:pPr>
            <a:r>
              <a:rPr lang="en-GB"/>
              <a:t>Click on ‘Make a copy’</a:t>
            </a:r>
            <a:endParaRPr/>
          </a:p>
          <a:p>
            <a:pPr indent="-298450" lvl="0" marL="457200" rtl="0" algn="l">
              <a:spcBef>
                <a:spcPts val="0"/>
              </a:spcBef>
              <a:spcAft>
                <a:spcPts val="0"/>
              </a:spcAft>
              <a:buSzPts val="1100"/>
              <a:buAutoNum type="arabicPeriod"/>
            </a:pPr>
            <a:r>
              <a:rPr lang="en-GB"/>
              <a:t>Select ‘Entire presentation’</a:t>
            </a:r>
            <a:endParaRPr/>
          </a:p>
          <a:p>
            <a:pPr indent="-298450" lvl="0" marL="457200" rtl="0" algn="l">
              <a:spcBef>
                <a:spcPts val="0"/>
              </a:spcBef>
              <a:spcAft>
                <a:spcPts val="0"/>
              </a:spcAft>
              <a:buSzPts val="1100"/>
              <a:buAutoNum type="arabicPeriod"/>
            </a:pPr>
            <a:r>
              <a:rPr lang="en-GB"/>
              <a:t>Save the presentation in your personal Google Drive.</a:t>
            </a:r>
            <a:endParaRPr/>
          </a:p>
          <a:p>
            <a:pPr indent="-298450" lvl="0" marL="457200" rtl="0" algn="l">
              <a:spcBef>
                <a:spcPts val="0"/>
              </a:spcBef>
              <a:spcAft>
                <a:spcPts val="0"/>
              </a:spcAft>
              <a:buSzPts val="1100"/>
              <a:buAutoNum type="arabicPeriod"/>
            </a:pPr>
            <a:r>
              <a:rPr lang="en-GB"/>
              <a:t>You can now edit the copy of this presentation!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7df3209e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7df3209e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Plagiarism means stealing</a:t>
            </a:r>
            <a:r>
              <a:rPr b="1" lang="en-GB"/>
              <a:t> </a:t>
            </a:r>
            <a:r>
              <a:rPr lang="en-GB"/>
              <a:t>someone else’s work</a:t>
            </a:r>
            <a:r>
              <a:rPr lang="en-GB"/>
              <a:t> and passing it off as your own.</a:t>
            </a:r>
            <a:endParaRPr/>
          </a:p>
          <a:p>
            <a:pPr indent="-298450" lvl="0" marL="457200" rtl="0" algn="l">
              <a:spcBef>
                <a:spcPts val="0"/>
              </a:spcBef>
              <a:spcAft>
                <a:spcPts val="0"/>
              </a:spcAft>
              <a:buSzPts val="1100"/>
              <a:buChar char="●"/>
            </a:pPr>
            <a:r>
              <a:rPr lang="en-GB"/>
              <a:t>In academic writing, you plagiarize when you use someone’s </a:t>
            </a:r>
            <a:r>
              <a:rPr lang="en-GB"/>
              <a:t>exact words or paraphrase their ideas without</a:t>
            </a:r>
            <a:r>
              <a:rPr lang="en-GB"/>
              <a:t> crediting the original source.</a:t>
            </a:r>
            <a:endParaRPr/>
          </a:p>
          <a:p>
            <a:pPr indent="-298450" lvl="0" marL="457200" rtl="0" algn="l">
              <a:spcBef>
                <a:spcPts val="0"/>
              </a:spcBef>
              <a:spcAft>
                <a:spcPts val="0"/>
              </a:spcAft>
              <a:buSzPts val="1100"/>
              <a:buChar char="●"/>
            </a:pPr>
            <a:r>
              <a:rPr b="1" lang="en-GB"/>
              <a:t>Audience question</a:t>
            </a:r>
            <a:r>
              <a:rPr lang="en-GB"/>
              <a:t>: Is plagiarism always deliberate cheating?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“What is plagiarism?” article: </a:t>
            </a:r>
            <a:r>
              <a:rPr lang="en-GB" u="sng">
                <a:solidFill>
                  <a:schemeClr val="hlink"/>
                </a:solidFill>
                <a:hlinkClick r:id="rId2"/>
              </a:rPr>
              <a:t>https://www.scribbr.com/category/plagiarism/</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8079327ed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8079327ed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Students sometimes plagiarize by accident, even if they don’t mean to cheat. To avoid accidental plagiarism, you need to understand how to properly use and cite sources.</a:t>
            </a:r>
            <a:endParaRPr/>
          </a:p>
          <a:p>
            <a:pPr indent="-298450" lvl="0" marL="457200" rtl="0" algn="l">
              <a:spcBef>
                <a:spcPts val="0"/>
              </a:spcBef>
              <a:spcAft>
                <a:spcPts val="0"/>
              </a:spcAft>
              <a:buSzPts val="1100"/>
              <a:buChar char="●"/>
            </a:pPr>
            <a:r>
              <a:rPr lang="en-GB"/>
              <a:t>Plagiarism doesn’t only mean copying and pasting other people’s work. It can also mean paraphrasing ideas or information without citing the source.</a:t>
            </a:r>
            <a:endParaRPr/>
          </a:p>
          <a:p>
            <a:pPr indent="-298450" lvl="0" marL="457200" rtl="0" algn="l">
              <a:spcBef>
                <a:spcPts val="0"/>
              </a:spcBef>
              <a:spcAft>
                <a:spcPts val="0"/>
              </a:spcAft>
              <a:buSzPts val="1100"/>
              <a:buChar char="●"/>
            </a:pPr>
            <a:r>
              <a:rPr lang="en-GB"/>
              <a:t>Using other researcher’s ideas is part of academic writing, but it’s important to do so correctly.</a:t>
            </a:r>
            <a:endParaRPr/>
          </a:p>
          <a:p>
            <a:pPr indent="-298450" lvl="0" marL="457200" rtl="0" algn="l">
              <a:spcBef>
                <a:spcPts val="0"/>
              </a:spcBef>
              <a:spcAft>
                <a:spcPts val="0"/>
              </a:spcAft>
              <a:buSzPts val="1100"/>
              <a:buChar char="●"/>
            </a:pPr>
            <a:r>
              <a:rPr lang="en-GB"/>
              <a:t>Citing your sources shows the reader which parts of the text are your own original ideas and which are the work of others. It also allows your reader to check the source for themselves.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80795dcd8e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80795dcd8e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Plagiarism isn’t only an issue for students—t</a:t>
            </a:r>
            <a:r>
              <a:rPr lang="en-GB"/>
              <a:t>here have been many high-profile plagiarism scandals outside of universities. An accusation of plagiarism can have serious legal or political consequences.</a:t>
            </a:r>
            <a:endParaRPr/>
          </a:p>
          <a:p>
            <a:pPr indent="-298450" lvl="0" marL="457200" rtl="0" algn="l">
              <a:spcBef>
                <a:spcPts val="0"/>
              </a:spcBef>
              <a:spcAft>
                <a:spcPts val="0"/>
              </a:spcAft>
              <a:buSzPts val="1100"/>
              <a:buChar char="●"/>
            </a:pPr>
            <a:r>
              <a:rPr lang="en-GB"/>
              <a:t>For example, Joe Biden dropped out of the 1988 presidential race after he was accused of </a:t>
            </a:r>
            <a:r>
              <a:rPr lang="en-GB" u="sng">
                <a:solidFill>
                  <a:schemeClr val="hlink"/>
                </a:solidFill>
                <a:hlinkClick r:id="rId2"/>
              </a:rPr>
              <a:t>plagiarizing his speeches</a:t>
            </a:r>
            <a:r>
              <a:rPr lang="en-GB"/>
              <a:t> from various other politicians. More recently, Melania Trump has been accused of </a:t>
            </a:r>
            <a:r>
              <a:rPr lang="en-GB" u="sng">
                <a:solidFill>
                  <a:schemeClr val="hlink"/>
                </a:solidFill>
                <a:hlinkClick r:id="rId3"/>
              </a:rPr>
              <a:t>plagiarizing speeches and publications</a:t>
            </a:r>
            <a:r>
              <a:rPr lang="en-GB"/>
              <a:t>.</a:t>
            </a:r>
            <a:endParaRPr/>
          </a:p>
          <a:p>
            <a:pPr indent="-298450" lvl="0" marL="457200" rtl="0" algn="l">
              <a:spcBef>
                <a:spcPts val="0"/>
              </a:spcBef>
              <a:spcAft>
                <a:spcPts val="0"/>
              </a:spcAft>
              <a:buSzPts val="1100"/>
              <a:buChar char="●"/>
            </a:pPr>
            <a:r>
              <a:rPr lang="en-GB"/>
              <a:t>In the academic world, the consequences of plagiarism depend on how badly you plagiarized and whether it’s believed to be accidental or deliberate.</a:t>
            </a:r>
            <a:endParaRPr/>
          </a:p>
          <a:p>
            <a:pPr indent="-298450" lvl="0" marL="457200" rtl="0" algn="l">
              <a:spcBef>
                <a:spcPts val="0"/>
              </a:spcBef>
              <a:spcAft>
                <a:spcPts val="0"/>
              </a:spcAft>
              <a:buSzPts val="1100"/>
              <a:buChar char="●"/>
            </a:pPr>
            <a:r>
              <a:rPr lang="en-GB"/>
              <a:t>You could be given a lower grade, fail your course, or face disciplinary action from the university.</a:t>
            </a:r>
            <a:endParaRPr/>
          </a:p>
          <a:p>
            <a:pPr indent="-298450" lvl="0" marL="457200" rtl="0" algn="l">
              <a:spcBef>
                <a:spcPts val="0"/>
              </a:spcBef>
              <a:spcAft>
                <a:spcPts val="0"/>
              </a:spcAft>
              <a:buSzPts val="1100"/>
              <a:buChar char="●"/>
            </a:pPr>
            <a:r>
              <a:rPr lang="en-GB"/>
              <a:t>In severe or repeated cases, you might be suspended or expelled.</a:t>
            </a:r>
            <a:endParaRPr/>
          </a:p>
          <a:p>
            <a:pPr indent="-298450" lvl="0" marL="457200" rtl="0" algn="l">
              <a:spcBef>
                <a:spcPts val="0"/>
              </a:spcBef>
              <a:spcAft>
                <a:spcPts val="0"/>
              </a:spcAft>
              <a:buSzPts val="1100"/>
              <a:buChar char="●"/>
            </a:pPr>
            <a:r>
              <a:rPr lang="en-GB"/>
              <a:t>So it’s very important to avoid plagiarism!</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“Consequences of plagiarism” article: </a:t>
            </a:r>
            <a:r>
              <a:rPr lang="en-GB" u="sng">
                <a:solidFill>
                  <a:schemeClr val="hlink"/>
                </a:solidFill>
                <a:hlinkClick r:id="rId4"/>
              </a:rPr>
              <a:t>https://www.scribbr.com/plagiarism/consequences-of-plagiarism/</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80795dcd8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0795dcd8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To avoid plagiarism, follow these 3 steps while preparing and writing your academic assignments.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“How to Avoid Plagiarism with 3 Simple Tricks” video: </a:t>
            </a:r>
            <a:r>
              <a:rPr lang="en-GB" u="sng">
                <a:solidFill>
                  <a:schemeClr val="hlink"/>
                </a:solidFill>
                <a:hlinkClick r:id="rId2"/>
              </a:rPr>
              <a:t>https://youtu.be/uQhVDH9p7aU</a:t>
            </a:r>
            <a:r>
              <a:rPr lang="en-GB"/>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8766d1430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8766d1430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 first step is to keep track of your sources as you do your research.</a:t>
            </a:r>
            <a:endParaRPr/>
          </a:p>
          <a:p>
            <a:pPr indent="-298450" lvl="0" marL="457200" rtl="0" algn="l">
              <a:spcBef>
                <a:spcPts val="0"/>
              </a:spcBef>
              <a:spcAft>
                <a:spcPts val="0"/>
              </a:spcAft>
              <a:buSzPts val="1100"/>
              <a:buChar char="●"/>
            </a:pPr>
            <a:r>
              <a:rPr lang="en-GB"/>
              <a:t>Note down details of every source you look at, even if you’re not sure whether you’ll use it in your paper.</a:t>
            </a:r>
            <a:endParaRPr/>
          </a:p>
          <a:p>
            <a:pPr indent="-298450" lvl="0" marL="457200" rtl="0" algn="l">
              <a:spcBef>
                <a:spcPts val="0"/>
              </a:spcBef>
              <a:spcAft>
                <a:spcPts val="0"/>
              </a:spcAft>
              <a:buSzPts val="1100"/>
              <a:buChar char="●"/>
            </a:pPr>
            <a:r>
              <a:rPr lang="en-GB"/>
              <a:t>Not only books and journal articles are sources; you should also keep track of any websites and multimedia sources you consult while doing your research. That includes things like YouTube videos, podcasts, images, and even social media posts.</a:t>
            </a:r>
            <a:endParaRPr/>
          </a:p>
          <a:p>
            <a:pPr indent="-298450" lvl="0" marL="457200" rtl="0" algn="l">
              <a:spcBef>
                <a:spcPts val="0"/>
              </a:spcBef>
              <a:spcAft>
                <a:spcPts val="0"/>
              </a:spcAft>
              <a:buSzPts val="1100"/>
              <a:buChar char="●"/>
            </a:pPr>
            <a:r>
              <a:rPr b="1" lang="en-GB"/>
              <a:t>Audience question: </a:t>
            </a:r>
            <a:r>
              <a:rPr lang="en-GB"/>
              <a:t>What kind of information about your sources might be important to write down?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80795dcd8e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80795dcd8e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Important details to note down include the name of the author, the title of the source, the publication date, and the publisher.</a:t>
            </a:r>
            <a:endParaRPr/>
          </a:p>
          <a:p>
            <a:pPr indent="-298450" lvl="0" marL="457200" rtl="0" algn="l">
              <a:spcBef>
                <a:spcPts val="0"/>
              </a:spcBef>
              <a:spcAft>
                <a:spcPts val="0"/>
              </a:spcAft>
              <a:buSzPts val="1100"/>
              <a:buChar char="●"/>
            </a:pPr>
            <a:r>
              <a:rPr lang="en-GB"/>
              <a:t>If you find specific quotes or pieces of information you might want to use, write down the page numbers.</a:t>
            </a:r>
            <a:endParaRPr/>
          </a:p>
          <a:p>
            <a:pPr indent="-298450" lvl="0" marL="457200" rtl="0" algn="l">
              <a:spcBef>
                <a:spcPts val="0"/>
              </a:spcBef>
              <a:spcAft>
                <a:spcPts val="0"/>
              </a:spcAft>
              <a:buSzPts val="1100"/>
              <a:buChar char="●"/>
            </a:pPr>
            <a:r>
              <a:rPr lang="en-GB"/>
              <a:t>For online sources, keep a note of the URL of the source, or the </a:t>
            </a:r>
            <a:r>
              <a:rPr lang="en-GB" u="sng">
                <a:solidFill>
                  <a:schemeClr val="hlink"/>
                </a:solidFill>
                <a:hlinkClick r:id="rId2"/>
              </a:rPr>
              <a:t>DOI</a:t>
            </a:r>
            <a:r>
              <a:rPr lang="en-GB"/>
              <a:t> if there is one available (e.g. for a journal article).</a:t>
            </a:r>
            <a:endParaRPr/>
          </a:p>
          <a:p>
            <a:pPr indent="-298450" lvl="0" marL="457200" rtl="0" algn="l">
              <a:spcBef>
                <a:spcPts val="0"/>
              </a:spcBef>
              <a:spcAft>
                <a:spcPts val="0"/>
              </a:spcAft>
              <a:buSzPts val="1100"/>
              <a:buChar char="●"/>
            </a:pPr>
            <a:r>
              <a:rPr lang="en-GB"/>
              <a:t>It’s also important to write down when you accessed an online source, in case it changes over time.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85d32d3d2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85d32d3d2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 second step is to incorporate information from your sources into your text as you write.</a:t>
            </a:r>
            <a:endParaRPr/>
          </a:p>
          <a:p>
            <a:pPr indent="-298450" lvl="0" marL="457200" rtl="0" algn="l">
              <a:spcBef>
                <a:spcPts val="0"/>
              </a:spcBef>
              <a:spcAft>
                <a:spcPts val="0"/>
              </a:spcAft>
              <a:buSzPts val="1100"/>
              <a:buChar char="●"/>
            </a:pPr>
            <a:r>
              <a:rPr lang="en-GB"/>
              <a:t>Quoting and paraphrasing are two ways you can use a source without plagiarizing.</a:t>
            </a:r>
            <a:endParaRPr/>
          </a:p>
          <a:p>
            <a:pPr indent="-298450" lvl="0" marL="457200" rtl="0" algn="l">
              <a:spcBef>
                <a:spcPts val="0"/>
              </a:spcBef>
              <a:spcAft>
                <a:spcPts val="0"/>
              </a:spcAft>
              <a:buSzPts val="1100"/>
              <a:buChar char="●"/>
            </a:pPr>
            <a:r>
              <a:rPr lang="en-GB"/>
              <a:t>You can use quotes and paraphrases to share information and ideas from your sources, to provide evidence for your arguments, and to comment on the work of other researchers.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b="1"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0" name="Google Shape;10;p2"/>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2800"/>
              <a:buNone/>
              <a:defRPr sz="2800">
                <a:solidFill>
                  <a:srgbClr val="707DA7"/>
                </a:solidFill>
              </a:defRPr>
            </a:lvl1pPr>
            <a:lvl2pPr lvl="1" algn="ctr">
              <a:lnSpc>
                <a:spcPct val="100000"/>
              </a:lnSpc>
              <a:spcBef>
                <a:spcPts val="0"/>
              </a:spcBef>
              <a:spcAft>
                <a:spcPts val="0"/>
              </a:spcAft>
              <a:buClr>
                <a:srgbClr val="707DA7"/>
              </a:buClr>
              <a:buSzPts val="2800"/>
              <a:buNone/>
              <a:defRPr sz="2800">
                <a:solidFill>
                  <a:srgbClr val="707DA7"/>
                </a:solidFill>
              </a:defRPr>
            </a:lvl2pPr>
            <a:lvl3pPr lvl="2" algn="ctr">
              <a:lnSpc>
                <a:spcPct val="100000"/>
              </a:lnSpc>
              <a:spcBef>
                <a:spcPts val="0"/>
              </a:spcBef>
              <a:spcAft>
                <a:spcPts val="0"/>
              </a:spcAft>
              <a:buClr>
                <a:srgbClr val="707DA7"/>
              </a:buClr>
              <a:buSzPts val="2800"/>
              <a:buNone/>
              <a:defRPr sz="2800">
                <a:solidFill>
                  <a:srgbClr val="707DA7"/>
                </a:solidFill>
              </a:defRPr>
            </a:lvl3pPr>
            <a:lvl4pPr lvl="3" algn="ctr">
              <a:lnSpc>
                <a:spcPct val="100000"/>
              </a:lnSpc>
              <a:spcBef>
                <a:spcPts val="0"/>
              </a:spcBef>
              <a:spcAft>
                <a:spcPts val="0"/>
              </a:spcAft>
              <a:buClr>
                <a:srgbClr val="707DA7"/>
              </a:buClr>
              <a:buSzPts val="2800"/>
              <a:buNone/>
              <a:defRPr sz="2800">
                <a:solidFill>
                  <a:srgbClr val="707DA7"/>
                </a:solidFill>
              </a:defRPr>
            </a:lvl4pPr>
            <a:lvl5pPr lvl="4" algn="ctr">
              <a:lnSpc>
                <a:spcPct val="100000"/>
              </a:lnSpc>
              <a:spcBef>
                <a:spcPts val="0"/>
              </a:spcBef>
              <a:spcAft>
                <a:spcPts val="0"/>
              </a:spcAft>
              <a:buClr>
                <a:srgbClr val="707DA7"/>
              </a:buClr>
              <a:buSzPts val="2800"/>
              <a:buNone/>
              <a:defRPr sz="2800">
                <a:solidFill>
                  <a:srgbClr val="707DA7"/>
                </a:solidFill>
              </a:defRPr>
            </a:lvl5pPr>
            <a:lvl6pPr lvl="5" algn="ctr">
              <a:lnSpc>
                <a:spcPct val="100000"/>
              </a:lnSpc>
              <a:spcBef>
                <a:spcPts val="0"/>
              </a:spcBef>
              <a:spcAft>
                <a:spcPts val="0"/>
              </a:spcAft>
              <a:buClr>
                <a:srgbClr val="707DA7"/>
              </a:buClr>
              <a:buSzPts val="2800"/>
              <a:buNone/>
              <a:defRPr sz="2800">
                <a:solidFill>
                  <a:srgbClr val="707DA7"/>
                </a:solidFill>
              </a:defRPr>
            </a:lvl6pPr>
            <a:lvl7pPr lvl="6" algn="ctr">
              <a:lnSpc>
                <a:spcPct val="100000"/>
              </a:lnSpc>
              <a:spcBef>
                <a:spcPts val="0"/>
              </a:spcBef>
              <a:spcAft>
                <a:spcPts val="0"/>
              </a:spcAft>
              <a:buClr>
                <a:srgbClr val="707DA7"/>
              </a:buClr>
              <a:buSzPts val="2800"/>
              <a:buNone/>
              <a:defRPr sz="2800">
                <a:solidFill>
                  <a:srgbClr val="707DA7"/>
                </a:solidFill>
              </a:defRPr>
            </a:lvl7pPr>
            <a:lvl8pPr lvl="7" algn="ctr">
              <a:lnSpc>
                <a:spcPct val="100000"/>
              </a:lnSpc>
              <a:spcBef>
                <a:spcPts val="0"/>
              </a:spcBef>
              <a:spcAft>
                <a:spcPts val="0"/>
              </a:spcAft>
              <a:buClr>
                <a:srgbClr val="707DA7"/>
              </a:buClr>
              <a:buSzPts val="2800"/>
              <a:buNone/>
              <a:defRPr sz="2800">
                <a:solidFill>
                  <a:srgbClr val="707DA7"/>
                </a:solidFill>
              </a:defRPr>
            </a:lvl8pPr>
            <a:lvl9pPr lvl="8"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7" name="Shape 37"/>
        <p:cNvGrpSpPr/>
        <p:nvPr/>
      </p:nvGrpSpPr>
      <p:grpSpPr>
        <a:xfrm>
          <a:off x="0" y="0"/>
          <a:ext cx="0" cy="0"/>
          <a:chOff x="0" y="0"/>
          <a:chExt cx="0" cy="0"/>
        </a:xfrm>
      </p:grpSpPr>
      <p:sp>
        <p:nvSpPr>
          <p:cNvPr id="38" name="Google Shape;38;p1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9" name="Google Shape;39;p11"/>
          <p:cNvSpPr txBox="1"/>
          <p:nvPr>
            <p:ph idx="1" type="body"/>
          </p:nvPr>
        </p:nvSpPr>
        <p:spPr>
          <a:xfrm>
            <a:off x="93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0" name="Google Shape;40;p11"/>
          <p:cNvSpPr txBox="1"/>
          <p:nvPr>
            <p:ph idx="2" type="body"/>
          </p:nvPr>
        </p:nvSpPr>
        <p:spPr>
          <a:xfrm>
            <a:off x="489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1" name="Shape 41"/>
        <p:cNvGrpSpPr/>
        <p:nvPr/>
      </p:nvGrpSpPr>
      <p:grpSpPr>
        <a:xfrm>
          <a:off x="0" y="0"/>
          <a:ext cx="0" cy="0"/>
          <a:chOff x="0" y="0"/>
          <a:chExt cx="0" cy="0"/>
        </a:xfrm>
      </p:grpSpPr>
      <p:sp>
        <p:nvSpPr>
          <p:cNvPr id="42" name="Google Shape;42;p1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dark)">
  <p:cSld name="TITLE_ONLY_1">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1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5" name="Shape 45"/>
        <p:cNvGrpSpPr/>
        <p:nvPr/>
      </p:nvGrpSpPr>
      <p:grpSpPr>
        <a:xfrm>
          <a:off x="0" y="0"/>
          <a:ext cx="0" cy="0"/>
          <a:chOff x="0" y="0"/>
          <a:chExt cx="0" cy="0"/>
        </a:xfrm>
      </p:grpSpPr>
      <p:sp>
        <p:nvSpPr>
          <p:cNvPr id="46" name="Google Shape;46;p14"/>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7" name="Google Shape;47;p14"/>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dark)">
  <p:cSld name="ONE_COLUMN_TEXT_1">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15"/>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0" name="Google Shape;50;p15"/>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1" name="Shape 51"/>
        <p:cNvGrpSpPr/>
        <p:nvPr/>
      </p:nvGrpSpPr>
      <p:grpSpPr>
        <a:xfrm>
          <a:off x="0" y="0"/>
          <a:ext cx="0" cy="0"/>
          <a:chOff x="0" y="0"/>
          <a:chExt cx="0" cy="0"/>
        </a:xfrm>
      </p:grpSpPr>
      <p:sp>
        <p:nvSpPr>
          <p:cNvPr id="52" name="Google Shape;52;p16"/>
          <p:cNvSpPr/>
          <p:nvPr/>
        </p:nvSpPr>
        <p:spPr>
          <a:xfrm>
            <a:off x="4572000" y="-1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6"/>
          <p:cNvSpPr txBox="1"/>
          <p:nvPr>
            <p:ph type="title"/>
          </p:nvPr>
        </p:nvSpPr>
        <p:spPr>
          <a:xfrm>
            <a:off x="488100" y="1233175"/>
            <a:ext cx="36000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None/>
              <a:defRPr sz="24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4" name="Google Shape;54;p1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1800"/>
              <a:buNone/>
              <a:defRPr>
                <a:solidFill>
                  <a:srgbClr val="707DA7"/>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55" name="Google Shape;55;p16"/>
          <p:cNvSpPr txBox="1"/>
          <p:nvPr>
            <p:ph idx="2" type="body"/>
          </p:nvPr>
        </p:nvSpPr>
        <p:spPr>
          <a:xfrm>
            <a:off x="5058000" y="724075"/>
            <a:ext cx="3600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6" name="Shape 56"/>
        <p:cNvGrpSpPr/>
        <p:nvPr/>
      </p:nvGrpSpPr>
      <p:grpSpPr>
        <a:xfrm>
          <a:off x="0" y="0"/>
          <a:ext cx="0" cy="0"/>
          <a:chOff x="0" y="0"/>
          <a:chExt cx="0" cy="0"/>
        </a:xfrm>
      </p:grpSpPr>
      <p:sp>
        <p:nvSpPr>
          <p:cNvPr id="57" name="Google Shape;57;p17"/>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dark)">
  <p:cSld name="CAPTION_ONLY_1">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18"/>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800"/>
              <a:buNone/>
              <a:defRPr>
                <a:solidFill>
                  <a:schemeClr val="lt1"/>
                </a:solidFill>
              </a:defRPr>
            </a:lvl1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60" name="Shape 60"/>
        <p:cNvGrpSpPr/>
        <p:nvPr/>
      </p:nvGrpSpPr>
      <p:grpSpPr>
        <a:xfrm>
          <a:off x="0" y="0"/>
          <a:ext cx="0" cy="0"/>
          <a:chOff x="0" y="0"/>
          <a:chExt cx="0" cy="0"/>
        </a:xfrm>
      </p:grpSpPr>
      <p:sp>
        <p:nvSpPr>
          <p:cNvPr id="61" name="Google Shape;61;p19"/>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2" name="Google Shape;62;p19"/>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rgbClr val="707DA7"/>
              </a:buClr>
              <a:buSzPts val="1800"/>
              <a:buChar char="●"/>
              <a:defRPr>
                <a:solidFill>
                  <a:srgbClr val="707DA7"/>
                </a:solidFill>
              </a:defRPr>
            </a:lvl1pPr>
            <a:lvl2pPr indent="-317500" lvl="1" marL="914400" algn="ctr">
              <a:spcBef>
                <a:spcPts val="1600"/>
              </a:spcBef>
              <a:spcAft>
                <a:spcPts val="0"/>
              </a:spcAft>
              <a:buClr>
                <a:srgbClr val="707DA7"/>
              </a:buClr>
              <a:buSzPts val="1400"/>
              <a:buChar char="○"/>
              <a:defRPr>
                <a:solidFill>
                  <a:srgbClr val="707DA7"/>
                </a:solidFill>
              </a:defRPr>
            </a:lvl2pPr>
            <a:lvl3pPr indent="-317500" lvl="2" marL="1371600" algn="ctr">
              <a:spcBef>
                <a:spcPts val="1600"/>
              </a:spcBef>
              <a:spcAft>
                <a:spcPts val="0"/>
              </a:spcAft>
              <a:buClr>
                <a:srgbClr val="707DA7"/>
              </a:buClr>
              <a:buSzPts val="1400"/>
              <a:buChar char="■"/>
              <a:defRPr>
                <a:solidFill>
                  <a:srgbClr val="707DA7"/>
                </a:solidFill>
              </a:defRPr>
            </a:lvl3pPr>
            <a:lvl4pPr indent="-317500" lvl="3" marL="1828800" algn="ctr">
              <a:spcBef>
                <a:spcPts val="1600"/>
              </a:spcBef>
              <a:spcAft>
                <a:spcPts val="0"/>
              </a:spcAft>
              <a:buClr>
                <a:srgbClr val="707DA7"/>
              </a:buClr>
              <a:buSzPts val="1400"/>
              <a:buChar char="●"/>
              <a:defRPr>
                <a:solidFill>
                  <a:srgbClr val="707DA7"/>
                </a:solidFill>
              </a:defRPr>
            </a:lvl4pPr>
            <a:lvl5pPr indent="-317500" lvl="4" marL="2286000" algn="ctr">
              <a:spcBef>
                <a:spcPts val="1600"/>
              </a:spcBef>
              <a:spcAft>
                <a:spcPts val="0"/>
              </a:spcAft>
              <a:buClr>
                <a:srgbClr val="707DA7"/>
              </a:buClr>
              <a:buSzPts val="1400"/>
              <a:buChar char="○"/>
              <a:defRPr>
                <a:solidFill>
                  <a:srgbClr val="707DA7"/>
                </a:solidFill>
              </a:defRPr>
            </a:lvl5pPr>
            <a:lvl6pPr indent="-317500" lvl="5" marL="2743200" algn="ctr">
              <a:spcBef>
                <a:spcPts val="1600"/>
              </a:spcBef>
              <a:spcAft>
                <a:spcPts val="0"/>
              </a:spcAft>
              <a:buClr>
                <a:srgbClr val="707DA7"/>
              </a:buClr>
              <a:buSzPts val="1400"/>
              <a:buChar char="■"/>
              <a:defRPr>
                <a:solidFill>
                  <a:srgbClr val="707DA7"/>
                </a:solidFill>
              </a:defRPr>
            </a:lvl6pPr>
            <a:lvl7pPr indent="-317500" lvl="6" marL="3200400" algn="ctr">
              <a:spcBef>
                <a:spcPts val="1600"/>
              </a:spcBef>
              <a:spcAft>
                <a:spcPts val="0"/>
              </a:spcAft>
              <a:buClr>
                <a:srgbClr val="707DA7"/>
              </a:buClr>
              <a:buSzPts val="1400"/>
              <a:buChar char="●"/>
              <a:defRPr>
                <a:solidFill>
                  <a:srgbClr val="707DA7"/>
                </a:solidFill>
              </a:defRPr>
            </a:lvl7pPr>
            <a:lvl8pPr indent="-317500" lvl="7" marL="3657600" algn="ctr">
              <a:spcBef>
                <a:spcPts val="1600"/>
              </a:spcBef>
              <a:spcAft>
                <a:spcPts val="0"/>
              </a:spcAft>
              <a:buClr>
                <a:srgbClr val="707DA7"/>
              </a:buClr>
              <a:buSzPts val="1400"/>
              <a:buChar char="○"/>
              <a:defRPr>
                <a:solidFill>
                  <a:srgbClr val="707DA7"/>
                </a:solidFill>
              </a:defRPr>
            </a:lvl8pPr>
            <a:lvl9pPr indent="-317500" lvl="8" marL="4114800" algn="ctr">
              <a:spcBef>
                <a:spcPts val="1600"/>
              </a:spcBef>
              <a:spcAft>
                <a:spcPts val="1600"/>
              </a:spcAft>
              <a:buClr>
                <a:srgbClr val="707DA7"/>
              </a:buClr>
              <a:buSzPts val="1400"/>
              <a:buChar char="■"/>
              <a:defRPr>
                <a:solidFill>
                  <a:srgbClr val="707DA7"/>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dark)">
  <p:cSld name="BIG_NUMBER_1">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20"/>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65" name="Google Shape;65;p20"/>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dark)">
  <p:cSld name="TITLE_2">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b="1" sz="4800">
                <a:solidFill>
                  <a:schemeClr val="lt1"/>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3" name="Google Shape;13;p3"/>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800"/>
              <a:buNone/>
              <a:defRPr sz="2800">
                <a:solidFill>
                  <a:schemeClr val="lt1"/>
                </a:solidFill>
              </a:defRPr>
            </a:lvl1pPr>
            <a:lvl2pPr lvl="1" rtl="0" algn="ctr">
              <a:lnSpc>
                <a:spcPct val="100000"/>
              </a:lnSpc>
              <a:spcBef>
                <a:spcPts val="0"/>
              </a:spcBef>
              <a:spcAft>
                <a:spcPts val="0"/>
              </a:spcAft>
              <a:buClr>
                <a:srgbClr val="707DA7"/>
              </a:buClr>
              <a:buSzPts val="2800"/>
              <a:buNone/>
              <a:defRPr sz="2800">
                <a:solidFill>
                  <a:srgbClr val="707DA7"/>
                </a:solidFill>
              </a:defRPr>
            </a:lvl2pPr>
            <a:lvl3pPr lvl="2" rtl="0" algn="ctr">
              <a:lnSpc>
                <a:spcPct val="100000"/>
              </a:lnSpc>
              <a:spcBef>
                <a:spcPts val="0"/>
              </a:spcBef>
              <a:spcAft>
                <a:spcPts val="0"/>
              </a:spcAft>
              <a:buClr>
                <a:srgbClr val="707DA7"/>
              </a:buClr>
              <a:buSzPts val="2800"/>
              <a:buNone/>
              <a:defRPr sz="2800">
                <a:solidFill>
                  <a:srgbClr val="707DA7"/>
                </a:solidFill>
              </a:defRPr>
            </a:lvl3pPr>
            <a:lvl4pPr lvl="3" rtl="0" algn="ctr">
              <a:lnSpc>
                <a:spcPct val="100000"/>
              </a:lnSpc>
              <a:spcBef>
                <a:spcPts val="0"/>
              </a:spcBef>
              <a:spcAft>
                <a:spcPts val="0"/>
              </a:spcAft>
              <a:buClr>
                <a:srgbClr val="707DA7"/>
              </a:buClr>
              <a:buSzPts val="2800"/>
              <a:buNone/>
              <a:defRPr sz="2800">
                <a:solidFill>
                  <a:srgbClr val="707DA7"/>
                </a:solidFill>
              </a:defRPr>
            </a:lvl4pPr>
            <a:lvl5pPr lvl="4" rtl="0" algn="ctr">
              <a:lnSpc>
                <a:spcPct val="100000"/>
              </a:lnSpc>
              <a:spcBef>
                <a:spcPts val="0"/>
              </a:spcBef>
              <a:spcAft>
                <a:spcPts val="0"/>
              </a:spcAft>
              <a:buClr>
                <a:srgbClr val="707DA7"/>
              </a:buClr>
              <a:buSzPts val="2800"/>
              <a:buNone/>
              <a:defRPr sz="2800">
                <a:solidFill>
                  <a:srgbClr val="707DA7"/>
                </a:solidFill>
              </a:defRPr>
            </a:lvl5pPr>
            <a:lvl6pPr lvl="5" rtl="0" algn="ctr">
              <a:lnSpc>
                <a:spcPct val="100000"/>
              </a:lnSpc>
              <a:spcBef>
                <a:spcPts val="0"/>
              </a:spcBef>
              <a:spcAft>
                <a:spcPts val="0"/>
              </a:spcAft>
              <a:buClr>
                <a:srgbClr val="707DA7"/>
              </a:buClr>
              <a:buSzPts val="2800"/>
              <a:buNone/>
              <a:defRPr sz="2800">
                <a:solidFill>
                  <a:srgbClr val="707DA7"/>
                </a:solidFill>
              </a:defRPr>
            </a:lvl6pPr>
            <a:lvl7pPr lvl="6" rtl="0" algn="ctr">
              <a:lnSpc>
                <a:spcPct val="100000"/>
              </a:lnSpc>
              <a:spcBef>
                <a:spcPts val="0"/>
              </a:spcBef>
              <a:spcAft>
                <a:spcPts val="0"/>
              </a:spcAft>
              <a:buClr>
                <a:srgbClr val="707DA7"/>
              </a:buClr>
              <a:buSzPts val="2800"/>
              <a:buNone/>
              <a:defRPr sz="2800">
                <a:solidFill>
                  <a:srgbClr val="707DA7"/>
                </a:solidFill>
              </a:defRPr>
            </a:lvl7pPr>
            <a:lvl8pPr lvl="7" rtl="0" algn="ctr">
              <a:lnSpc>
                <a:spcPct val="100000"/>
              </a:lnSpc>
              <a:spcBef>
                <a:spcPts val="0"/>
              </a:spcBef>
              <a:spcAft>
                <a:spcPts val="0"/>
              </a:spcAft>
              <a:buClr>
                <a:srgbClr val="707DA7"/>
              </a:buClr>
              <a:buSzPts val="2800"/>
              <a:buNone/>
              <a:defRPr sz="2800">
                <a:solidFill>
                  <a:srgbClr val="707DA7"/>
                </a:solidFill>
              </a:defRPr>
            </a:lvl8pPr>
            <a:lvl9pPr lvl="8" rtl="0"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6" name="Shape 6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dark)">
  <p:cSld name="BLANK_1">
    <p:bg>
      <p:bgPr>
        <a:blipFill>
          <a:blip r:embed="rId2">
            <a:alphaModFix/>
          </a:blip>
          <a:stretch>
            <a:fillRect/>
          </a:stretch>
        </a:blipFill>
      </p:bgPr>
    </p:bg>
    <p:spTree>
      <p:nvGrpSpPr>
        <p:cNvPr id="67" name="Shape 6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with Scotty">
  <p:cSld name="TITLE_1">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4"/>
          <p:cNvSpPr txBox="1"/>
          <p:nvPr>
            <p:ph type="ctrTitle"/>
          </p:nvPr>
        </p:nvSpPr>
        <p:spPr>
          <a:xfrm>
            <a:off x="732925" y="1545450"/>
            <a:ext cx="4320000" cy="205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b="1"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pic>
        <p:nvPicPr>
          <p:cNvPr id="16" name="Google Shape;16;p4"/>
          <p:cNvPicPr preferRelativeResize="0"/>
          <p:nvPr/>
        </p:nvPicPr>
        <p:blipFill>
          <a:blip r:embed="rId3">
            <a:alphaModFix/>
          </a:blip>
          <a:stretch>
            <a:fillRect/>
          </a:stretch>
        </p:blipFill>
        <p:spPr>
          <a:xfrm>
            <a:off x="5170425" y="454775"/>
            <a:ext cx="3445475" cy="6244552"/>
          </a:xfrm>
          <a:prstGeom prst="rect">
            <a:avLst/>
          </a:prstGeom>
          <a:noFill/>
          <a:ln>
            <a:noFill/>
          </a:ln>
        </p:spPr>
      </p:pic>
      <p:sp>
        <p:nvSpPr>
          <p:cNvPr id="17" name="Google Shape;17;p4"/>
          <p:cNvSpPr txBox="1"/>
          <p:nvPr>
            <p:ph idx="1" type="subTitle"/>
          </p:nvPr>
        </p:nvSpPr>
        <p:spPr>
          <a:xfrm rot="-449582">
            <a:off x="5658998" y="2283747"/>
            <a:ext cx="2861838" cy="501423"/>
          </a:xfrm>
          <a:prstGeom prst="rect">
            <a:avLst/>
          </a:prstGeom>
        </p:spPr>
        <p:txBody>
          <a:bodyPr anchorCtr="0" anchor="b" bIns="0" lIns="91425" spcFirstLastPara="1" rIns="91425" wrap="square" tIns="91425">
            <a:noAutofit/>
          </a:bodyPr>
          <a:lstStyle>
            <a:lvl1pPr lvl="0" algn="ctr">
              <a:spcBef>
                <a:spcPts val="0"/>
              </a:spcBef>
              <a:spcAft>
                <a:spcPts val="0"/>
              </a:spcAft>
              <a:buNone/>
              <a:defRPr b="1"/>
            </a:lvl1pPr>
            <a:lvl2pPr lvl="1" algn="ctr">
              <a:spcBef>
                <a:spcPts val="0"/>
              </a:spcBef>
              <a:spcAft>
                <a:spcPts val="0"/>
              </a:spcAft>
              <a:buNone/>
              <a:defRPr b="1"/>
            </a:lvl2pPr>
            <a:lvl3pPr lvl="2" algn="ctr">
              <a:spcBef>
                <a:spcPts val="0"/>
              </a:spcBef>
              <a:spcAft>
                <a:spcPts val="0"/>
              </a:spcAft>
              <a:buNone/>
              <a:defRPr b="1"/>
            </a:lvl3pPr>
            <a:lvl4pPr lvl="3" algn="ctr">
              <a:spcBef>
                <a:spcPts val="0"/>
              </a:spcBef>
              <a:spcAft>
                <a:spcPts val="0"/>
              </a:spcAft>
              <a:buNone/>
              <a:defRPr b="1"/>
            </a:lvl4pPr>
            <a:lvl5pPr lvl="4" algn="ctr">
              <a:spcBef>
                <a:spcPts val="0"/>
              </a:spcBef>
              <a:spcAft>
                <a:spcPts val="0"/>
              </a:spcAft>
              <a:buNone/>
              <a:defRPr b="1"/>
            </a:lvl5pPr>
            <a:lvl6pPr lvl="5" algn="ctr">
              <a:spcBef>
                <a:spcPts val="0"/>
              </a:spcBef>
              <a:spcAft>
                <a:spcPts val="0"/>
              </a:spcAft>
              <a:buNone/>
              <a:defRPr b="1"/>
            </a:lvl6pPr>
            <a:lvl7pPr lvl="6" algn="ctr">
              <a:spcBef>
                <a:spcPts val="0"/>
              </a:spcBef>
              <a:spcAft>
                <a:spcPts val="0"/>
              </a:spcAft>
              <a:buNone/>
              <a:defRPr b="1"/>
            </a:lvl7pPr>
            <a:lvl8pPr lvl="7" algn="ctr">
              <a:spcBef>
                <a:spcPts val="0"/>
              </a:spcBef>
              <a:spcAft>
                <a:spcPts val="0"/>
              </a:spcAft>
              <a:buNone/>
              <a:defRPr b="1"/>
            </a:lvl8pPr>
            <a:lvl9pPr lvl="8" algn="ctr">
              <a:spcBef>
                <a:spcPts val="0"/>
              </a:spcBef>
              <a:spcAft>
                <a:spcPts val="0"/>
              </a:spcAft>
              <a:buNone/>
              <a:defRPr b="1"/>
            </a:lvl9pPr>
          </a:lstStyle>
          <a:p/>
        </p:txBody>
      </p:sp>
      <p:sp>
        <p:nvSpPr>
          <p:cNvPr id="18" name="Google Shape;18;p4"/>
          <p:cNvSpPr txBox="1"/>
          <p:nvPr>
            <p:ph idx="2" type="subTitle"/>
          </p:nvPr>
        </p:nvSpPr>
        <p:spPr>
          <a:xfrm rot="-449892">
            <a:off x="5695787" y="2800290"/>
            <a:ext cx="2862175" cy="474779"/>
          </a:xfrm>
          <a:prstGeom prst="rect">
            <a:avLst/>
          </a:prstGeom>
        </p:spPr>
        <p:txBody>
          <a:bodyPr anchorCtr="0" anchor="t" bIns="91425" lIns="91425" spcFirstLastPara="1" rIns="91425" wrap="square" tIns="0">
            <a:noAutofit/>
          </a:bodyPr>
          <a:lstStyle>
            <a:lvl1pPr lvl="0" rtl="0" algn="ctr">
              <a:spcBef>
                <a:spcPts val="0"/>
              </a:spcBef>
              <a:spcAft>
                <a:spcPts val="0"/>
              </a:spcAft>
              <a:buNone/>
              <a:defRPr sz="1400">
                <a:solidFill>
                  <a:srgbClr val="707DA7"/>
                </a:solidFill>
              </a:defRPr>
            </a:lvl1pPr>
            <a:lvl2pPr lvl="1" rtl="0" algn="ctr">
              <a:spcBef>
                <a:spcPts val="0"/>
              </a:spcBef>
              <a:spcAft>
                <a:spcPts val="0"/>
              </a:spcAft>
              <a:buNone/>
              <a:defRPr sz="1400">
                <a:solidFill>
                  <a:srgbClr val="707DA7"/>
                </a:solidFill>
              </a:defRPr>
            </a:lvl2pPr>
            <a:lvl3pPr lvl="2" rtl="0" algn="ctr">
              <a:spcBef>
                <a:spcPts val="0"/>
              </a:spcBef>
              <a:spcAft>
                <a:spcPts val="0"/>
              </a:spcAft>
              <a:buNone/>
              <a:defRPr sz="1400">
                <a:solidFill>
                  <a:srgbClr val="707DA7"/>
                </a:solidFill>
              </a:defRPr>
            </a:lvl3pPr>
            <a:lvl4pPr lvl="3" rtl="0" algn="ctr">
              <a:spcBef>
                <a:spcPts val="0"/>
              </a:spcBef>
              <a:spcAft>
                <a:spcPts val="0"/>
              </a:spcAft>
              <a:buNone/>
              <a:defRPr sz="1400">
                <a:solidFill>
                  <a:srgbClr val="707DA7"/>
                </a:solidFill>
              </a:defRPr>
            </a:lvl4pPr>
            <a:lvl5pPr lvl="4" rtl="0" algn="ctr">
              <a:spcBef>
                <a:spcPts val="0"/>
              </a:spcBef>
              <a:spcAft>
                <a:spcPts val="0"/>
              </a:spcAft>
              <a:buNone/>
              <a:defRPr sz="1400">
                <a:solidFill>
                  <a:srgbClr val="707DA7"/>
                </a:solidFill>
              </a:defRPr>
            </a:lvl5pPr>
            <a:lvl6pPr lvl="5" rtl="0" algn="ctr">
              <a:spcBef>
                <a:spcPts val="0"/>
              </a:spcBef>
              <a:spcAft>
                <a:spcPts val="0"/>
              </a:spcAft>
              <a:buNone/>
              <a:defRPr sz="1400">
                <a:solidFill>
                  <a:srgbClr val="707DA7"/>
                </a:solidFill>
              </a:defRPr>
            </a:lvl6pPr>
            <a:lvl7pPr lvl="6" rtl="0" algn="ctr">
              <a:spcBef>
                <a:spcPts val="0"/>
              </a:spcBef>
              <a:spcAft>
                <a:spcPts val="0"/>
              </a:spcAft>
              <a:buNone/>
              <a:defRPr sz="1400">
                <a:solidFill>
                  <a:srgbClr val="707DA7"/>
                </a:solidFill>
              </a:defRPr>
            </a:lvl7pPr>
            <a:lvl8pPr lvl="7" rtl="0" algn="ctr">
              <a:spcBef>
                <a:spcPts val="0"/>
              </a:spcBef>
              <a:spcAft>
                <a:spcPts val="0"/>
              </a:spcAft>
              <a:buNone/>
              <a:defRPr sz="1400">
                <a:solidFill>
                  <a:srgbClr val="707DA7"/>
                </a:solidFill>
              </a:defRPr>
            </a:lvl8pPr>
            <a:lvl9pPr lvl="8" rtl="0" algn="ctr">
              <a:spcBef>
                <a:spcPts val="0"/>
              </a:spcBef>
              <a:spcAft>
                <a:spcPts val="0"/>
              </a:spcAft>
              <a:buNone/>
              <a:defRPr sz="1400">
                <a:solidFill>
                  <a:srgbClr val="707DA7"/>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sp>
        <p:nvSpPr>
          <p:cNvPr id="20" name="Google Shape;20;p5"/>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dark)">
  <p:cSld name="SECTION_HEADER_1">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6"/>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7"/>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dark)">
  <p:cSld name="TITLE_AND_BODY_2">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8" name="Google Shape;28;p8"/>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title and body">
  <p:cSld name="TITLE_AND_BODY_1">
    <p:spTree>
      <p:nvGrpSpPr>
        <p:cNvPr id="29" name="Shape 29"/>
        <p:cNvGrpSpPr/>
        <p:nvPr/>
      </p:nvGrpSpPr>
      <p:grpSpPr>
        <a:xfrm>
          <a:off x="0" y="0"/>
          <a:ext cx="0" cy="0"/>
          <a:chOff x="0" y="0"/>
          <a:chExt cx="0" cy="0"/>
        </a:xfrm>
      </p:grpSpPr>
      <p:sp>
        <p:nvSpPr>
          <p:cNvPr id="30" name="Google Shape;30;p9"/>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1" name="Google Shape;31;p9"/>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9"/>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title and body 1">
  <p:cSld name="TITLE_AND_BODY_1_1">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10"/>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35" name="Google Shape;35;p10"/>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 name="Google Shape;36;p10"/>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23" Type="http://schemas.openxmlformats.org/officeDocument/2006/relationships/theme" Target="../theme/theme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34075" y="445025"/>
            <a:ext cx="72000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202F66"/>
              </a:buClr>
              <a:buSzPts val="2800"/>
              <a:buFont typeface="Open Sans"/>
              <a:buNone/>
              <a:defRPr b="1" sz="2800">
                <a:solidFill>
                  <a:srgbClr val="202F66"/>
                </a:solidFill>
                <a:latin typeface="Open Sans"/>
                <a:ea typeface="Open Sans"/>
                <a:cs typeface="Open Sans"/>
                <a:sym typeface="Open Sans"/>
              </a:defRPr>
            </a:lvl1pPr>
            <a:lvl2pPr lvl="1">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2pPr>
            <a:lvl3pPr lvl="2">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3pPr>
            <a:lvl4pPr lvl="3">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4pPr>
            <a:lvl5pPr lvl="4">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5pPr>
            <a:lvl6pPr lvl="5">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6pPr>
            <a:lvl7pPr lvl="6">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7pPr>
            <a:lvl8pPr lvl="7">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8pPr>
            <a:lvl9pPr lvl="8">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9pPr>
          </a:lstStyle>
          <a:p/>
        </p:txBody>
      </p:sp>
      <p:sp>
        <p:nvSpPr>
          <p:cNvPr id="7" name="Google Shape;7;p1"/>
          <p:cNvSpPr txBox="1"/>
          <p:nvPr>
            <p:ph idx="1" type="body"/>
          </p:nvPr>
        </p:nvSpPr>
        <p:spPr>
          <a:xfrm>
            <a:off x="934075" y="1152475"/>
            <a:ext cx="72000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1B2B68"/>
              </a:buClr>
              <a:buSzPts val="1800"/>
              <a:buFont typeface="Open Sans"/>
              <a:buChar char="●"/>
              <a:defRPr sz="1800">
                <a:solidFill>
                  <a:srgbClr val="1B2B68"/>
                </a:solidFill>
                <a:latin typeface="Open Sans"/>
                <a:ea typeface="Open Sans"/>
                <a:cs typeface="Open Sans"/>
                <a:sym typeface="Open Sans"/>
              </a:defRPr>
            </a:lvl1pPr>
            <a:lvl2pPr indent="-317500" lvl="1" marL="914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2pPr>
            <a:lvl3pPr indent="-317500" lvl="2" marL="1371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3pPr>
            <a:lvl4pPr indent="-317500" lvl="3" marL="18288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4pPr>
            <a:lvl5pPr indent="-317500" lvl="4" marL="22860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5pPr>
            <a:lvl6pPr indent="-317500" lvl="5" marL="27432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6pPr>
            <a:lvl7pPr indent="-317500" lvl="6" marL="3200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7pPr>
            <a:lvl8pPr indent="-317500" lvl="7" marL="3657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8pPr>
            <a:lvl9pPr indent="-317500" lvl="8" marL="4114800">
              <a:lnSpc>
                <a:spcPct val="115000"/>
              </a:lnSpc>
              <a:spcBef>
                <a:spcPts val="1600"/>
              </a:spcBef>
              <a:spcAft>
                <a:spcPts val="1600"/>
              </a:spcAft>
              <a:buClr>
                <a:srgbClr val="1B2B68"/>
              </a:buClr>
              <a:buSzPts val="1400"/>
              <a:buFont typeface="Open Sans"/>
              <a:buChar char="■"/>
              <a:defRPr>
                <a:solidFill>
                  <a:srgbClr val="1B2B68"/>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www.youtube.com/watch?v=DhMl3eIcGbI" TargetMode="Externa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comments" Target="../comments/comment1.xml"/><Relationship Id="rId4" Type="http://schemas.openxmlformats.org/officeDocument/2006/relationships/hyperlink" Target="http://www.youtube.com/watch?v=oiM0x0ApVL8" TargetMode="External"/><Relationship Id="rId5"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hyperlink" Target="https://www.scribbr.com/category/plagiarism/" TargetMode="External"/><Relationship Id="rId4" Type="http://schemas.openxmlformats.org/officeDocument/2006/relationships/hyperlink" Target="https://www.youtube.com/c/scribbr-us" TargetMode="External"/><Relationship Id="rId5" Type="http://schemas.openxmlformats.org/officeDocument/2006/relationships/hyperlink" Target="https://www.scribbr.com/apa-citation-generator/" TargetMode="External"/><Relationship Id="rId6" Type="http://schemas.openxmlformats.org/officeDocument/2006/relationships/hyperlink" Target="https://www.scribbr.com/mla-citation-generator/#/" TargetMode="External"/><Relationship Id="rId7" Type="http://schemas.openxmlformats.org/officeDocument/2006/relationships/image" Target="../media/image12.png"/><Relationship Id="rId8"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hyperlink" Target="https://www.scribbr.com/proofreading-editing/paper-editing-service/?utm_source=lecture-slides&amp;utm_medium=google-docs&amp;utm_campaign=apa-7th-edition" TargetMode="External"/><Relationship Id="rId4" Type="http://schemas.openxmlformats.org/officeDocument/2006/relationships/hyperlink" Target="https://www.scribbr.com/plagiarism-checker/?utm_source=lecture-slides&amp;utm_medium=google-docs&amp;utm_campaign=apa-7th-edition" TargetMode="External"/><Relationship Id="rId5" Type="http://schemas.openxmlformats.org/officeDocument/2006/relationships/hyperlink" Target="https://www.scribbr.com/apa-citation-generator/?utm_source=lecture-slides&amp;utm_medium=google-docs&amp;utm_campaign=apa-7th-edition" TargetMode="External"/><Relationship Id="rId6" Type="http://schemas.openxmlformats.org/officeDocument/2006/relationships/hyperlink" Target="https://www.scribbr.com/knowledge-base/?utm_source=lecture-slides&amp;utm_medium=google-docs&amp;utm_campaign=apa-7th-edition" TargetMode="External"/><Relationship Id="rId7" Type="http://schemas.openxmlformats.org/officeDocument/2006/relationships/hyperlink" Target="https://www.youtube.com/c/scribbr-us" TargetMode="External"/><Relationship Id="rId8" Type="http://schemas.openxmlformats.org/officeDocument/2006/relationships/hyperlink" Target="https://www.youtube.com/c/scribbr-u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hyperlink" Target="https://www.merriam-webster.com/dictionary/plagiariz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23"/>
          <p:cNvSpPr txBox="1"/>
          <p:nvPr>
            <p:ph type="ctrTitle"/>
          </p:nvPr>
        </p:nvSpPr>
        <p:spPr>
          <a:xfrm>
            <a:off x="972000" y="1241900"/>
            <a:ext cx="7200000" cy="1101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Plagiarism	</a:t>
            </a:r>
            <a:endParaRPr/>
          </a:p>
        </p:txBody>
      </p:sp>
      <p:sp>
        <p:nvSpPr>
          <p:cNvPr id="73" name="Google Shape;73;p23"/>
          <p:cNvSpPr txBox="1"/>
          <p:nvPr>
            <p:ph idx="1" type="subTitle"/>
          </p:nvPr>
        </p:nvSpPr>
        <p:spPr>
          <a:xfrm>
            <a:off x="972000" y="2569450"/>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What it is and how to avoid it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pic>
        <p:nvPicPr>
          <p:cNvPr descr="Learn everything about how to quote in under 5 minutes! This video will cover the following topics about quoting:&#10;&#10;Intro - 0:00&#10;1. 3 basic principles of quoting 0:16 &#10;2. 3 ways to introduce a quote in your paragraph 1:08&#10;3. Short vs long quote 2:02&#10;4. Making changes to a quote 2:26&#10;5. When to use quotes 3:33&#10;&#10;This video is based on this article ► https://www.scribbr.com/citing-sources/how-to-quote/&#10;&#10;You can find guides for other citation styles here ► https://www.scribbr.com/citing-sources/citation-styles/&#10;&#10;***************************************************&#10;Academic Writing Resources:&#10;&#10;APA Citation Generator ► https://www.scribbr.com/apa-citation-generator/&#10;&#10;Plagiarism Checker ► https://www.scribbr.com/plagiarism-checker/&#10;&#10;Proofreading &amp; Editing Service ► https://www.scribbr.com/proofreading-editing/&#10;&#10;****************************************************&#10;&#10;CONNECT WITH US:&#10;Scribbr ► https://scribbr.com&#10;YouTube ► https://www.youtube.com/channel/UCrDcofIg9AJ3Ky3BGuMnqqw?sub_confirmation=1&#10;Instagram ► https://www.instagram.com/scribbr_/" id="126" name="Google Shape;126;p32" title="How to Quote in Under 5 minutes | Scribbr 🎓">
            <a:hlinkClick r:id="rId3"/>
          </p:cNvPr>
          <p:cNvPicPr preferRelativeResize="0"/>
          <p:nvPr/>
        </p:nvPicPr>
        <p:blipFill>
          <a:blip r:embed="rId4">
            <a:alphaModFix/>
          </a:blip>
          <a:stretch>
            <a:fillRect/>
          </a:stretch>
        </p:blipFill>
        <p:spPr>
          <a:xfrm>
            <a:off x="2004537" y="614188"/>
            <a:ext cx="5134925" cy="3915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3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Example of quoting</a:t>
            </a:r>
            <a:endParaRPr/>
          </a:p>
        </p:txBody>
      </p:sp>
      <p:sp>
        <p:nvSpPr>
          <p:cNvPr id="132" name="Google Shape;132;p33"/>
          <p:cNvSpPr txBox="1"/>
          <p:nvPr>
            <p:ph idx="1" type="body"/>
          </p:nvPr>
        </p:nvSpPr>
        <p:spPr>
          <a:xfrm>
            <a:off x="972000" y="1693650"/>
            <a:ext cx="7200000" cy="1756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a:t>According to Darwin, </a:t>
            </a:r>
            <a:r>
              <a:rPr lang="en-GB"/>
              <a:t>“as natural selection acts solely by accumulating slight, successive, favourable variations, it can produce no great or sudden modification; it can act only by very short and slow steps” (1859, p. 510).</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3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When to use quotes</a:t>
            </a:r>
            <a:endParaRPr/>
          </a:p>
        </p:txBody>
      </p:sp>
      <p:sp>
        <p:nvSpPr>
          <p:cNvPr id="138" name="Google Shape;138;p34"/>
          <p:cNvSpPr txBox="1"/>
          <p:nvPr>
            <p:ph idx="1" type="body"/>
          </p:nvPr>
        </p:nvSpPr>
        <p:spPr>
          <a:xfrm>
            <a:off x="972000" y="1886250"/>
            <a:ext cx="7200000" cy="13710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To give textual evidence</a:t>
            </a:r>
            <a:endParaRPr/>
          </a:p>
          <a:p>
            <a:pPr indent="-342900" lvl="0" marL="457200" rtl="0" algn="l">
              <a:lnSpc>
                <a:spcPct val="150000"/>
              </a:lnSpc>
              <a:spcBef>
                <a:spcPts val="0"/>
              </a:spcBef>
              <a:spcAft>
                <a:spcPts val="0"/>
              </a:spcAft>
              <a:buSzPts val="1800"/>
              <a:buChar char="✓"/>
            </a:pPr>
            <a:r>
              <a:rPr lang="en-GB"/>
              <a:t>To analyze language</a:t>
            </a:r>
            <a:endParaRPr/>
          </a:p>
          <a:p>
            <a:pPr indent="-342900" lvl="0" marL="457200" rtl="0" algn="l">
              <a:lnSpc>
                <a:spcPct val="150000"/>
              </a:lnSpc>
              <a:spcBef>
                <a:spcPts val="0"/>
              </a:spcBef>
              <a:spcAft>
                <a:spcPts val="0"/>
              </a:spcAft>
              <a:buSzPts val="1800"/>
              <a:buChar char="✓"/>
            </a:pPr>
            <a:r>
              <a:rPr lang="en-GB"/>
              <a:t>To g</a:t>
            </a:r>
            <a:r>
              <a:rPr lang="en-GB"/>
              <a:t>ive precise definitions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pic>
        <p:nvPicPr>
          <p:cNvPr descr="Struggling with paraphrasing? Learn how to paraphrase in 5 easy steps, with 4 helpful tips to ace your paraphrasing game! &#10;&#10;This video will cover:&#10;&#10;Intro - 0:00&#10;1. Definition: 0:22 &#10;2. 5 steps to paraphrasing: 0:37&#10;3. 4 tips of paraphrasing: 1:22&#10;4. Paraphrasing vs. quoting: 3:01&#10;5. Why you should paraphrase: 3:08&#10;&#10;This video is based on this article ► https://www.scribbr.com/citing-sources/how-to-paraphrase/&#10;&#10;Check out other Scribbr Knowledge Base articles here ► https://www.scribbr.com/knowledge-base/&#10;***************************************************&#10;Academic Writing Resources:&#10;&#10;APA Citation Generator ► https://www.scribbr.com/apa-citation-generator/&#10;&#10;MLA Citation Generator ► https://www.scribbr.com/mla-citation-generator/&#10;&#10;Plagiarism Checker ► https://www.scribbr.com/plagiarism-checker/&#10;&#10;Proofreading &amp; Editing Service ► https://www.scribbr.com/proofreading-editing/&#10;&#10;****************************************************&#10;&#10;CONNECT WITH US:&#10;Scribbr ► https://scribbr.com&#10;YouTube ► https://www.youtube.com/channel/UCrDcofIg9AJ3Ky3BGuMnqqw?sub_confirmation=1&#10;Instagram ► https://www.instagram.com/scribbr_/" id="143" name="Google Shape;143;p35" title="How to Paraphrase in 5 Easy Steps | Scribbr 🎓">
            <a:hlinkClick r:id="rId4"/>
          </p:cNvPr>
          <p:cNvPicPr preferRelativeResize="0"/>
          <p:nvPr/>
        </p:nvPicPr>
        <p:blipFill>
          <a:blip r:embed="rId5">
            <a:alphaModFix/>
          </a:blip>
          <a:stretch>
            <a:fillRect/>
          </a:stretch>
        </p:blipFill>
        <p:spPr>
          <a:xfrm>
            <a:off x="1934325" y="593488"/>
            <a:ext cx="5275350" cy="3956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3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Example of paraphrasing</a:t>
            </a:r>
            <a:endParaRPr/>
          </a:p>
        </p:txBody>
      </p:sp>
      <p:sp>
        <p:nvSpPr>
          <p:cNvPr id="149" name="Google Shape;149;p36"/>
          <p:cNvSpPr txBox="1"/>
          <p:nvPr>
            <p:ph idx="1" type="body"/>
          </p:nvPr>
        </p:nvSpPr>
        <p:spPr>
          <a:xfrm>
            <a:off x="972000" y="1896900"/>
            <a:ext cx="7200000" cy="13497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a:t>According to Darwin, natural selection is a gradual process that produces many small changes over time rather than sudden leaps (1859, p. 510).</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3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When to paraphrase</a:t>
            </a:r>
            <a:endParaRPr/>
          </a:p>
        </p:txBody>
      </p:sp>
      <p:sp>
        <p:nvSpPr>
          <p:cNvPr id="155" name="Google Shape;155;p37"/>
          <p:cNvSpPr txBox="1"/>
          <p:nvPr>
            <p:ph idx="1" type="body"/>
          </p:nvPr>
        </p:nvSpPr>
        <p:spPr>
          <a:xfrm>
            <a:off x="972000" y="1833000"/>
            <a:ext cx="7200000" cy="14775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To share information</a:t>
            </a:r>
            <a:endParaRPr/>
          </a:p>
          <a:p>
            <a:pPr indent="-342900" lvl="0" marL="457200" rtl="0" algn="l">
              <a:lnSpc>
                <a:spcPct val="150000"/>
              </a:lnSpc>
              <a:spcBef>
                <a:spcPts val="0"/>
              </a:spcBef>
              <a:spcAft>
                <a:spcPts val="0"/>
              </a:spcAft>
              <a:buSzPts val="1800"/>
              <a:buChar char="✓"/>
            </a:pPr>
            <a:r>
              <a:rPr lang="en-GB"/>
              <a:t>To explain ideas</a:t>
            </a:r>
            <a:endParaRPr/>
          </a:p>
          <a:p>
            <a:pPr indent="-342900" lvl="0" marL="457200" rtl="0" algn="l">
              <a:lnSpc>
                <a:spcPct val="150000"/>
              </a:lnSpc>
              <a:spcBef>
                <a:spcPts val="0"/>
              </a:spcBef>
              <a:spcAft>
                <a:spcPts val="0"/>
              </a:spcAft>
              <a:buSzPts val="1800"/>
              <a:buChar char="✓"/>
            </a:pPr>
            <a:r>
              <a:rPr lang="en-GB"/>
              <a:t>To show your understanding of the source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3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Step 3: Cite the original source</a:t>
            </a:r>
            <a:endParaRPr/>
          </a:p>
        </p:txBody>
      </p:sp>
      <p:sp>
        <p:nvSpPr>
          <p:cNvPr id="161" name="Google Shape;161;p38"/>
          <p:cNvSpPr txBox="1"/>
          <p:nvPr>
            <p:ph idx="1" type="body"/>
          </p:nvPr>
        </p:nvSpPr>
        <p:spPr>
          <a:xfrm>
            <a:off x="934075" y="1650150"/>
            <a:ext cx="7383900" cy="22008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In-text citations briefly identify the source</a:t>
            </a:r>
            <a:endParaRPr/>
          </a:p>
          <a:p>
            <a:pPr indent="-342900" lvl="0" marL="457200" rtl="0" algn="l">
              <a:lnSpc>
                <a:spcPct val="150000"/>
              </a:lnSpc>
              <a:spcBef>
                <a:spcPts val="0"/>
              </a:spcBef>
              <a:spcAft>
                <a:spcPts val="0"/>
              </a:spcAft>
              <a:buSzPts val="1800"/>
              <a:buChar char="●"/>
            </a:pPr>
            <a:r>
              <a:rPr lang="en-GB"/>
              <a:t>A reference list gives full source information</a:t>
            </a:r>
            <a:endParaRPr/>
          </a:p>
          <a:p>
            <a:pPr indent="-342900" lvl="0" marL="457200" rtl="0" algn="l">
              <a:lnSpc>
                <a:spcPct val="150000"/>
              </a:lnSpc>
              <a:spcBef>
                <a:spcPts val="0"/>
              </a:spcBef>
              <a:spcAft>
                <a:spcPts val="0"/>
              </a:spcAft>
              <a:buSzPts val="1800"/>
              <a:buChar char="●"/>
            </a:pPr>
            <a:r>
              <a:rPr lang="en-GB"/>
              <a:t>Follow a consistent citation style (e.g. APA, MLA, Chicago)</a:t>
            </a:r>
            <a:endParaRPr/>
          </a:p>
          <a:p>
            <a:pPr indent="-342900" lvl="0" marL="457200" rtl="0" algn="l">
              <a:lnSpc>
                <a:spcPct val="150000"/>
              </a:lnSpc>
              <a:spcBef>
                <a:spcPts val="0"/>
              </a:spcBef>
              <a:spcAft>
                <a:spcPts val="0"/>
              </a:spcAft>
              <a:buSzPts val="1800"/>
              <a:buChar char="●"/>
            </a:pPr>
            <a:r>
              <a:rPr lang="en-GB"/>
              <a:t>Online citation generators </a:t>
            </a:r>
            <a:r>
              <a:rPr lang="en-GB"/>
              <a:t>can help</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3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APA citation example</a:t>
            </a:r>
            <a:endParaRPr/>
          </a:p>
        </p:txBody>
      </p:sp>
      <p:sp>
        <p:nvSpPr>
          <p:cNvPr id="167" name="Google Shape;167;p39"/>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In-text </a:t>
            </a:r>
            <a:r>
              <a:rPr lang="en-GB"/>
              <a:t>citation</a:t>
            </a:r>
            <a:r>
              <a:rPr lang="en-GB"/>
              <a:t>:</a:t>
            </a:r>
            <a:endParaRPr/>
          </a:p>
          <a:p>
            <a:pPr indent="0" lvl="0" marL="457200" rtl="0" algn="l">
              <a:spcBef>
                <a:spcPts val="1600"/>
              </a:spcBef>
              <a:spcAft>
                <a:spcPts val="0"/>
              </a:spcAft>
              <a:buNone/>
            </a:pPr>
            <a:r>
              <a:rPr lang="en-GB"/>
              <a:t>Recent research has shown that plagiarism is an increasingly widespread issue (Smith &amp; Thomas, 2018, pp. 34–36).</a:t>
            </a:r>
            <a:endParaRPr/>
          </a:p>
          <a:p>
            <a:pPr indent="0" lvl="0" marL="0" rtl="0" algn="l">
              <a:spcBef>
                <a:spcPts val="1600"/>
              </a:spcBef>
              <a:spcAft>
                <a:spcPts val="0"/>
              </a:spcAft>
              <a:buNone/>
            </a:pPr>
            <a:r>
              <a:rPr lang="en-GB"/>
              <a:t>Reference list entry:</a:t>
            </a:r>
            <a:endParaRPr/>
          </a:p>
          <a:p>
            <a:pPr indent="0" lvl="0" marL="457200" rtl="0" algn="l">
              <a:spcBef>
                <a:spcPts val="1600"/>
              </a:spcBef>
              <a:spcAft>
                <a:spcPts val="1600"/>
              </a:spcAft>
              <a:buNone/>
            </a:pPr>
            <a:r>
              <a:rPr lang="en-GB"/>
              <a:t>Smith, T. H., &amp; Thomas, L. (2018). </a:t>
            </a:r>
            <a:r>
              <a:rPr i="1" lang="en-GB"/>
              <a:t>New challenges in higher</a:t>
            </a:r>
            <a:br>
              <a:rPr i="1" lang="en-GB"/>
            </a:br>
            <a:r>
              <a:rPr i="1" lang="en-GB"/>
              <a:t>	education</a:t>
            </a:r>
            <a:r>
              <a:rPr lang="en-GB"/>
              <a:t>. Free Press.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40"/>
          <p:cNvSpPr txBox="1"/>
          <p:nvPr>
            <p:ph type="ctrTitle"/>
          </p:nvPr>
        </p:nvSpPr>
        <p:spPr>
          <a:xfrm>
            <a:off x="601800" y="1774800"/>
            <a:ext cx="7940400" cy="1593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How is plagiarism detected?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4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Plagiarism checkers</a:t>
            </a:r>
            <a:endParaRPr/>
          </a:p>
        </p:txBody>
      </p:sp>
      <p:sp>
        <p:nvSpPr>
          <p:cNvPr id="178" name="Google Shape;178;p41"/>
          <p:cNvSpPr txBox="1"/>
          <p:nvPr>
            <p:ph idx="1" type="body"/>
          </p:nvPr>
        </p:nvSpPr>
        <p:spPr>
          <a:xfrm>
            <a:off x="972000" y="1652850"/>
            <a:ext cx="7200000" cy="18378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Used by universities to detect plagiarism</a:t>
            </a:r>
            <a:endParaRPr/>
          </a:p>
          <a:p>
            <a:pPr indent="-342900" lvl="0" marL="457200" rtl="0" algn="l">
              <a:lnSpc>
                <a:spcPct val="150000"/>
              </a:lnSpc>
              <a:spcBef>
                <a:spcPts val="0"/>
              </a:spcBef>
              <a:spcAft>
                <a:spcPts val="0"/>
              </a:spcAft>
              <a:buSzPts val="1800"/>
              <a:buChar char="●"/>
            </a:pPr>
            <a:r>
              <a:rPr lang="en-GB"/>
              <a:t>Compares your document to a database of sources</a:t>
            </a:r>
            <a:endParaRPr/>
          </a:p>
          <a:p>
            <a:pPr indent="-342900" lvl="0" marL="457200" rtl="0" algn="l">
              <a:lnSpc>
                <a:spcPct val="150000"/>
              </a:lnSpc>
              <a:spcBef>
                <a:spcPts val="0"/>
              </a:spcBef>
              <a:spcAft>
                <a:spcPts val="0"/>
              </a:spcAft>
              <a:buSzPts val="1800"/>
              <a:buChar char="●"/>
            </a:pPr>
            <a:r>
              <a:rPr lang="en-GB"/>
              <a:t>Detects text that is too similar to other sources</a:t>
            </a:r>
            <a:endParaRPr/>
          </a:p>
          <a:p>
            <a:pPr indent="-342900" lvl="0" marL="457200" rtl="0" algn="l">
              <a:lnSpc>
                <a:spcPct val="150000"/>
              </a:lnSpc>
              <a:spcBef>
                <a:spcPts val="0"/>
              </a:spcBef>
              <a:spcAft>
                <a:spcPts val="0"/>
              </a:spcAft>
              <a:buSzPts val="1800"/>
              <a:buChar char="●"/>
            </a:pPr>
            <a:r>
              <a:rPr lang="en-GB"/>
              <a:t>Detects where citations are missing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24"/>
          <p:cNvSpPr txBox="1"/>
          <p:nvPr>
            <p:ph type="ctrTitle"/>
          </p:nvPr>
        </p:nvSpPr>
        <p:spPr>
          <a:xfrm>
            <a:off x="972000" y="2065050"/>
            <a:ext cx="7200000" cy="1013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What is plagiarism?</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4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Using a plagiarism checker yourself</a:t>
            </a:r>
            <a:endParaRPr/>
          </a:p>
        </p:txBody>
      </p:sp>
      <p:sp>
        <p:nvSpPr>
          <p:cNvPr id="184" name="Google Shape;184;p42"/>
          <p:cNvSpPr txBox="1"/>
          <p:nvPr>
            <p:ph idx="1" type="body"/>
          </p:nvPr>
        </p:nvSpPr>
        <p:spPr>
          <a:xfrm>
            <a:off x="934075" y="1581100"/>
            <a:ext cx="7200000" cy="21561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202F66"/>
              </a:buClr>
              <a:buSzPts val="1800"/>
              <a:buChar char="●"/>
            </a:pPr>
            <a:r>
              <a:rPr lang="en-GB">
                <a:solidFill>
                  <a:srgbClr val="202F66"/>
                </a:solidFill>
              </a:rPr>
              <a:t>Check if you can download a plagiarism report when you submit your assignment</a:t>
            </a:r>
            <a:endParaRPr>
              <a:solidFill>
                <a:srgbClr val="202F66"/>
              </a:solidFill>
            </a:endParaRPr>
          </a:p>
          <a:p>
            <a:pPr indent="-342900" lvl="0" marL="457200" rtl="0" algn="l">
              <a:lnSpc>
                <a:spcPct val="150000"/>
              </a:lnSpc>
              <a:spcBef>
                <a:spcPts val="0"/>
              </a:spcBef>
              <a:spcAft>
                <a:spcPts val="0"/>
              </a:spcAft>
              <a:buClr>
                <a:srgbClr val="202F66"/>
              </a:buClr>
              <a:buSzPts val="1800"/>
              <a:buChar char="●"/>
            </a:pPr>
            <a:r>
              <a:rPr lang="en-GB">
                <a:solidFill>
                  <a:srgbClr val="202F66"/>
                </a:solidFill>
              </a:rPr>
              <a:t>If not, plagiarism checker services are available online</a:t>
            </a:r>
            <a:endParaRPr>
              <a:solidFill>
                <a:srgbClr val="202F66"/>
              </a:solidFill>
            </a:endParaRPr>
          </a:p>
          <a:p>
            <a:pPr indent="-342900" lvl="0" marL="457200" rtl="0" algn="l">
              <a:lnSpc>
                <a:spcPct val="150000"/>
              </a:lnSpc>
              <a:spcBef>
                <a:spcPts val="0"/>
              </a:spcBef>
              <a:spcAft>
                <a:spcPts val="0"/>
              </a:spcAft>
              <a:buSzPts val="1800"/>
              <a:buChar char="●"/>
            </a:pPr>
            <a:r>
              <a:rPr lang="en-GB">
                <a:solidFill>
                  <a:srgbClr val="202F66"/>
                </a:solidFill>
              </a:rPr>
              <a:t>Not all online plagiarism checkers are safe – make sure to use a reliable one</a:t>
            </a:r>
            <a:endParaRPr>
              <a:solidFill>
                <a:srgbClr val="202F66"/>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4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True or false?</a:t>
            </a:r>
            <a:endParaRPr/>
          </a:p>
        </p:txBody>
      </p:sp>
      <p:sp>
        <p:nvSpPr>
          <p:cNvPr id="190" name="Google Shape;190;p43"/>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AutoNum type="arabicPeriod"/>
            </a:pPr>
            <a:r>
              <a:rPr lang="en-GB"/>
              <a:t>You still need to cite your source even when you paraphrase.</a:t>
            </a:r>
            <a:endParaRPr/>
          </a:p>
          <a:p>
            <a:pPr indent="0" lvl="0" marL="0" rtl="0" algn="l">
              <a:lnSpc>
                <a:spcPct val="150000"/>
              </a:lnSpc>
              <a:spcBef>
                <a:spcPts val="1600"/>
              </a:spcBef>
              <a:spcAft>
                <a:spcPts val="0"/>
              </a:spcAft>
              <a:buNone/>
            </a:pPr>
            <a:r>
              <a:t/>
            </a:r>
            <a:endParaRPr/>
          </a:p>
          <a:p>
            <a:pPr indent="-342900" lvl="0" marL="457200" rtl="0" algn="l">
              <a:lnSpc>
                <a:spcPct val="150000"/>
              </a:lnSpc>
              <a:spcBef>
                <a:spcPts val="1600"/>
              </a:spcBef>
              <a:spcAft>
                <a:spcPts val="0"/>
              </a:spcAft>
              <a:buSzPts val="1800"/>
              <a:buAutoNum type="arabicPeriod"/>
            </a:pPr>
            <a:r>
              <a:rPr lang="en-GB"/>
              <a:t>Plagiarism is always deliberate.</a:t>
            </a:r>
            <a:endParaRPr/>
          </a:p>
          <a:p>
            <a:pPr indent="0" lvl="0" marL="0" rtl="0" algn="l">
              <a:lnSpc>
                <a:spcPct val="150000"/>
              </a:lnSpc>
              <a:spcBef>
                <a:spcPts val="1600"/>
              </a:spcBef>
              <a:spcAft>
                <a:spcPts val="0"/>
              </a:spcAft>
              <a:buNone/>
            </a:pPr>
            <a:r>
              <a:t/>
            </a:r>
            <a:endParaRPr/>
          </a:p>
          <a:p>
            <a:pPr indent="-342900" lvl="0" marL="457200" rtl="0" algn="l">
              <a:lnSpc>
                <a:spcPct val="150000"/>
              </a:lnSpc>
              <a:spcBef>
                <a:spcPts val="1600"/>
              </a:spcBef>
              <a:spcAft>
                <a:spcPts val="0"/>
              </a:spcAft>
              <a:buSzPts val="1800"/>
              <a:buAutoNum type="arabicPeriod"/>
            </a:pPr>
            <a:r>
              <a:rPr lang="en-GB"/>
              <a:t>Online sources do not need to be cited.</a:t>
            </a:r>
            <a:endParaRPr/>
          </a:p>
          <a:p>
            <a:pPr indent="0" lvl="0" marL="0" rtl="0" algn="l">
              <a:lnSpc>
                <a:spcPct val="150000"/>
              </a:lnSpc>
              <a:spcBef>
                <a:spcPts val="1600"/>
              </a:spcBef>
              <a:spcAft>
                <a:spcPts val="16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4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True or false?</a:t>
            </a:r>
            <a:endParaRPr/>
          </a:p>
        </p:txBody>
      </p:sp>
      <p:sp>
        <p:nvSpPr>
          <p:cNvPr id="196" name="Google Shape;196;p44"/>
          <p:cNvSpPr txBox="1"/>
          <p:nvPr>
            <p:ph idx="1" type="body"/>
          </p:nvPr>
        </p:nvSpPr>
        <p:spPr>
          <a:xfrm>
            <a:off x="934075" y="1052025"/>
            <a:ext cx="7200000" cy="35958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AutoNum type="arabicPeriod"/>
            </a:pPr>
            <a:r>
              <a:rPr lang="en-GB"/>
              <a:t>You still need to cite your source even when you paraphrase.</a:t>
            </a:r>
            <a:endParaRPr/>
          </a:p>
          <a:p>
            <a:pPr indent="457200" lvl="0" marL="0" rtl="0" algn="l">
              <a:lnSpc>
                <a:spcPct val="150000"/>
              </a:lnSpc>
              <a:spcBef>
                <a:spcPts val="1600"/>
              </a:spcBef>
              <a:spcAft>
                <a:spcPts val="0"/>
              </a:spcAft>
              <a:buNone/>
            </a:pPr>
            <a:r>
              <a:rPr b="1" lang="en-GB"/>
              <a:t>TRUE: </a:t>
            </a:r>
            <a:r>
              <a:rPr lang="en-GB"/>
              <a:t>Whether quoting or paraphrasing, you need a citation.</a:t>
            </a:r>
            <a:endParaRPr/>
          </a:p>
          <a:p>
            <a:pPr indent="-342900" lvl="0" marL="457200" rtl="0" algn="l">
              <a:lnSpc>
                <a:spcPct val="150000"/>
              </a:lnSpc>
              <a:spcBef>
                <a:spcPts val="1600"/>
              </a:spcBef>
              <a:spcAft>
                <a:spcPts val="0"/>
              </a:spcAft>
              <a:buSzPts val="1800"/>
              <a:buAutoNum type="arabicPeriod"/>
            </a:pPr>
            <a:r>
              <a:rPr lang="en-GB"/>
              <a:t>Plagiarism is always deliberate.</a:t>
            </a:r>
            <a:endParaRPr/>
          </a:p>
          <a:p>
            <a:pPr indent="457200" lvl="0" marL="0" rtl="0" algn="l">
              <a:lnSpc>
                <a:spcPct val="150000"/>
              </a:lnSpc>
              <a:spcBef>
                <a:spcPts val="1600"/>
              </a:spcBef>
              <a:spcAft>
                <a:spcPts val="0"/>
              </a:spcAft>
              <a:buNone/>
            </a:pPr>
            <a:r>
              <a:rPr b="1" lang="en-GB"/>
              <a:t>FALSE: </a:t>
            </a:r>
            <a:r>
              <a:rPr lang="en-GB"/>
              <a:t>Many students plagiarize by accident.</a:t>
            </a:r>
            <a:endParaRPr/>
          </a:p>
          <a:p>
            <a:pPr indent="-342900" lvl="0" marL="457200" rtl="0" algn="l">
              <a:lnSpc>
                <a:spcPct val="150000"/>
              </a:lnSpc>
              <a:spcBef>
                <a:spcPts val="1600"/>
              </a:spcBef>
              <a:spcAft>
                <a:spcPts val="0"/>
              </a:spcAft>
              <a:buSzPts val="1800"/>
              <a:buAutoNum type="arabicPeriod"/>
            </a:pPr>
            <a:r>
              <a:rPr lang="en-GB"/>
              <a:t>Online sources do not need to be cited.</a:t>
            </a:r>
            <a:endParaRPr/>
          </a:p>
          <a:p>
            <a:pPr indent="457200" lvl="0" marL="0" rtl="0" algn="l">
              <a:lnSpc>
                <a:spcPct val="150000"/>
              </a:lnSpc>
              <a:spcBef>
                <a:spcPts val="1600"/>
              </a:spcBef>
              <a:spcAft>
                <a:spcPts val="0"/>
              </a:spcAft>
              <a:buNone/>
            </a:pPr>
            <a:r>
              <a:rPr b="1" lang="en-GB"/>
              <a:t>FALSE: </a:t>
            </a:r>
            <a:r>
              <a:rPr lang="en-GB"/>
              <a:t>If you use online sources, you need to cite them too.</a:t>
            </a:r>
            <a:endParaRPr/>
          </a:p>
          <a:p>
            <a:pPr indent="0" lvl="0" marL="0" rtl="0" algn="l">
              <a:lnSpc>
                <a:spcPct val="150000"/>
              </a:lnSpc>
              <a:spcBef>
                <a:spcPts val="1600"/>
              </a:spcBef>
              <a:spcAft>
                <a:spcPts val="16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45"/>
          <p:cNvSpPr txBox="1"/>
          <p:nvPr>
            <p:ph type="ctrTitle"/>
          </p:nvPr>
        </p:nvSpPr>
        <p:spPr>
          <a:xfrm>
            <a:off x="972000" y="1715700"/>
            <a:ext cx="7200000" cy="1712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Recommended</a:t>
            </a:r>
            <a:br>
              <a:rPr lang="en-GB"/>
            </a:br>
            <a:r>
              <a:rPr lang="en-GB"/>
              <a:t> resources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4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Free </a:t>
            </a:r>
            <a:r>
              <a:rPr lang="en-GB"/>
              <a:t>Scribbr resources</a:t>
            </a:r>
            <a:endParaRPr/>
          </a:p>
        </p:txBody>
      </p:sp>
      <p:sp>
        <p:nvSpPr>
          <p:cNvPr id="207" name="Google Shape;207;p46"/>
          <p:cNvSpPr txBox="1"/>
          <p:nvPr>
            <p:ph idx="1" type="body"/>
          </p:nvPr>
        </p:nvSpPr>
        <p:spPr>
          <a:xfrm>
            <a:off x="934075" y="1695600"/>
            <a:ext cx="4139400" cy="17523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u="sng">
                <a:solidFill>
                  <a:schemeClr val="hlink"/>
                </a:solidFill>
                <a:hlinkClick r:id="rId3"/>
              </a:rPr>
              <a:t>Knowledge Base</a:t>
            </a:r>
            <a:r>
              <a:rPr lang="en-GB"/>
              <a:t> (300+ articles)</a:t>
            </a:r>
            <a:endParaRPr/>
          </a:p>
          <a:p>
            <a:pPr indent="-342900" lvl="0" marL="457200" rtl="0" algn="l">
              <a:lnSpc>
                <a:spcPct val="150000"/>
              </a:lnSpc>
              <a:spcBef>
                <a:spcPts val="0"/>
              </a:spcBef>
              <a:spcAft>
                <a:spcPts val="0"/>
              </a:spcAft>
              <a:buSzPts val="1800"/>
              <a:buChar char="●"/>
            </a:pPr>
            <a:r>
              <a:rPr lang="en-GB" u="sng">
                <a:solidFill>
                  <a:schemeClr val="hlink"/>
                </a:solidFill>
                <a:hlinkClick r:id="rId4"/>
              </a:rPr>
              <a:t>YouTube Channel</a:t>
            </a:r>
            <a:endParaRPr/>
          </a:p>
          <a:p>
            <a:pPr indent="-342900" lvl="0" marL="457200" rtl="0" algn="l">
              <a:lnSpc>
                <a:spcPct val="150000"/>
              </a:lnSpc>
              <a:spcBef>
                <a:spcPts val="0"/>
              </a:spcBef>
              <a:spcAft>
                <a:spcPts val="0"/>
              </a:spcAft>
              <a:buSzPts val="1800"/>
              <a:buChar char="●"/>
            </a:pPr>
            <a:r>
              <a:rPr lang="en-GB" u="sng">
                <a:solidFill>
                  <a:schemeClr val="hlink"/>
                </a:solidFill>
                <a:hlinkClick r:id="rId5"/>
              </a:rPr>
              <a:t>APA Citation Generator</a:t>
            </a:r>
            <a:endParaRPr/>
          </a:p>
          <a:p>
            <a:pPr indent="-342900" lvl="0" marL="457200" rtl="0" algn="l">
              <a:lnSpc>
                <a:spcPct val="150000"/>
              </a:lnSpc>
              <a:spcBef>
                <a:spcPts val="0"/>
              </a:spcBef>
              <a:spcAft>
                <a:spcPts val="0"/>
              </a:spcAft>
              <a:buSzPts val="1800"/>
              <a:buChar char="●"/>
            </a:pPr>
            <a:r>
              <a:rPr lang="en-GB" u="sng">
                <a:solidFill>
                  <a:schemeClr val="hlink"/>
                </a:solidFill>
                <a:hlinkClick r:id="rId6"/>
              </a:rPr>
              <a:t>MLA Citation Generator</a:t>
            </a:r>
            <a:endParaRPr/>
          </a:p>
        </p:txBody>
      </p:sp>
      <p:pic>
        <p:nvPicPr>
          <p:cNvPr id="208" name="Google Shape;208;p46"/>
          <p:cNvPicPr preferRelativeResize="0"/>
          <p:nvPr/>
        </p:nvPicPr>
        <p:blipFill>
          <a:blip r:embed="rId7">
            <a:alphaModFix/>
          </a:blip>
          <a:stretch>
            <a:fillRect/>
          </a:stretch>
        </p:blipFill>
        <p:spPr>
          <a:xfrm>
            <a:off x="5225859" y="853475"/>
            <a:ext cx="2908218" cy="1635874"/>
          </a:xfrm>
          <a:prstGeom prst="rect">
            <a:avLst/>
          </a:prstGeom>
          <a:noFill/>
          <a:ln>
            <a:noFill/>
          </a:ln>
        </p:spPr>
      </p:pic>
      <p:pic>
        <p:nvPicPr>
          <p:cNvPr id="209" name="Google Shape;209;p46"/>
          <p:cNvPicPr preferRelativeResize="0"/>
          <p:nvPr/>
        </p:nvPicPr>
        <p:blipFill>
          <a:blip r:embed="rId8">
            <a:alphaModFix/>
          </a:blip>
          <a:stretch>
            <a:fillRect/>
          </a:stretch>
        </p:blipFill>
        <p:spPr>
          <a:xfrm>
            <a:off x="5225875" y="2641750"/>
            <a:ext cx="2908202" cy="163586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4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Hi, we’re Scribbr </a:t>
            </a:r>
            <a:r>
              <a:rPr lang="en-GB"/>
              <a:t>👋</a:t>
            </a:r>
            <a:endParaRPr/>
          </a:p>
        </p:txBody>
      </p:sp>
      <p:sp>
        <p:nvSpPr>
          <p:cNvPr id="215" name="Google Shape;215;p47"/>
          <p:cNvSpPr txBox="1"/>
          <p:nvPr>
            <p:ph idx="1" type="body"/>
          </p:nvPr>
        </p:nvSpPr>
        <p:spPr>
          <a:xfrm>
            <a:off x="934075" y="1368550"/>
            <a:ext cx="7200000" cy="3200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We are a team of 60 people in Amsterdam, and we partner with more than 500 freelance editors across the globe to help students graduate and become better academic writers.</a:t>
            </a:r>
            <a:r>
              <a:rPr b="1" lang="en-GB"/>
              <a:t> </a:t>
            </a:r>
            <a:endParaRPr b="1"/>
          </a:p>
          <a:p>
            <a:pPr indent="0" lvl="0" marL="0" rtl="0" algn="l">
              <a:spcBef>
                <a:spcPts val="1600"/>
              </a:spcBef>
              <a:spcAft>
                <a:spcPts val="1600"/>
              </a:spcAft>
              <a:buNone/>
            </a:pPr>
            <a:r>
              <a:rPr lang="en-GB"/>
              <a:t>Every day, we work hard on our </a:t>
            </a:r>
            <a:r>
              <a:rPr lang="en-GB" u="sng">
                <a:solidFill>
                  <a:schemeClr val="hlink"/>
                </a:solidFill>
                <a:hlinkClick r:id="rId3"/>
              </a:rPr>
              <a:t>Proofreading &amp; Editing service</a:t>
            </a:r>
            <a:r>
              <a:rPr lang="en-GB"/>
              <a:t>, </a:t>
            </a:r>
            <a:r>
              <a:rPr lang="en-GB" u="sng">
                <a:solidFill>
                  <a:schemeClr val="hlink"/>
                </a:solidFill>
                <a:hlinkClick r:id="rId4"/>
              </a:rPr>
              <a:t>Plagiarism Checker</a:t>
            </a:r>
            <a:r>
              <a:rPr lang="en-GB"/>
              <a:t>, </a:t>
            </a:r>
            <a:r>
              <a:rPr lang="en-GB" u="sng">
                <a:solidFill>
                  <a:schemeClr val="hlink"/>
                </a:solidFill>
                <a:hlinkClick r:id="rId5"/>
              </a:rPr>
              <a:t>Citation Generator</a:t>
            </a:r>
            <a:r>
              <a:rPr lang="en-GB"/>
              <a:t>, </a:t>
            </a:r>
            <a:r>
              <a:rPr lang="en-GB" u="sng">
                <a:solidFill>
                  <a:schemeClr val="hlink"/>
                </a:solidFill>
                <a:hlinkClick r:id="rId6"/>
              </a:rPr>
              <a:t>Knowledge Base</a:t>
            </a:r>
            <a:r>
              <a:rPr lang="en-GB"/>
              <a:t> and educational </a:t>
            </a:r>
            <a:r>
              <a:rPr lang="en-GB" u="sng">
                <a:solidFill>
                  <a:schemeClr val="hlink"/>
                </a:solidFill>
                <a:hlinkClick r:id="rId7"/>
              </a:rPr>
              <a:t>YouTube channe</a:t>
            </a:r>
            <a:r>
              <a:rPr lang="en-GB" u="sng">
                <a:solidFill>
                  <a:schemeClr val="hlink"/>
                </a:solidFill>
                <a:hlinkClick r:id="rId8"/>
              </a:rPr>
              <a:t>l</a:t>
            </a:r>
            <a:r>
              <a:rPr lang="en-GB"/>
              <a:t>.</a:t>
            </a:r>
            <a:endParaRPr b="1"/>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4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Guidelines for using this presentation</a:t>
            </a:r>
            <a:endParaRPr/>
          </a:p>
        </p:txBody>
      </p:sp>
      <p:sp>
        <p:nvSpPr>
          <p:cNvPr id="221" name="Google Shape;221;p48"/>
          <p:cNvSpPr txBox="1"/>
          <p:nvPr>
            <p:ph idx="1" type="body"/>
          </p:nvPr>
        </p:nvSpPr>
        <p:spPr>
          <a:xfrm>
            <a:off x="663450" y="1204300"/>
            <a:ext cx="7817100" cy="360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This presentation can be freely used and modified for educational purposes. You may:</a:t>
            </a:r>
            <a:endParaRPr/>
          </a:p>
          <a:p>
            <a:pPr indent="-342900" lvl="0" marL="457200" rtl="0" algn="l">
              <a:spcBef>
                <a:spcPts val="1600"/>
              </a:spcBef>
              <a:spcAft>
                <a:spcPts val="0"/>
              </a:spcAft>
              <a:buClr>
                <a:schemeClr val="accent2"/>
              </a:buClr>
              <a:buSzPts val="1800"/>
              <a:buChar char="✓"/>
            </a:pPr>
            <a:r>
              <a:rPr lang="en-GB"/>
              <a:t>Display this presentation in a classroom environment</a:t>
            </a:r>
            <a:endParaRPr/>
          </a:p>
          <a:p>
            <a:pPr indent="-342900" lvl="0" marL="457200" rtl="0" algn="l">
              <a:spcBef>
                <a:spcPts val="0"/>
              </a:spcBef>
              <a:spcAft>
                <a:spcPts val="0"/>
              </a:spcAft>
              <a:buClr>
                <a:schemeClr val="accent2"/>
              </a:buClr>
              <a:buSzPts val="1800"/>
              <a:buChar char="✓"/>
            </a:pPr>
            <a:r>
              <a:rPr lang="en-GB"/>
              <a:t>Modify or delete slides</a:t>
            </a:r>
            <a:endParaRPr/>
          </a:p>
          <a:p>
            <a:pPr indent="-342900" lvl="0" marL="457200" rtl="0" algn="l">
              <a:spcBef>
                <a:spcPts val="0"/>
              </a:spcBef>
              <a:spcAft>
                <a:spcPts val="0"/>
              </a:spcAft>
              <a:buClr>
                <a:schemeClr val="accent2"/>
              </a:buClr>
              <a:buSzPts val="1800"/>
              <a:buChar char="✓"/>
            </a:pPr>
            <a:r>
              <a:rPr lang="en-GB"/>
              <a:t>Distribute this presentation in print or in private student environments (e.g. Moodle, BlackBoard, Google Classroom)</a:t>
            </a:r>
            <a:endParaRPr/>
          </a:p>
          <a:p>
            <a:pPr indent="0" lvl="0" marL="0" rtl="0" algn="l">
              <a:spcBef>
                <a:spcPts val="1600"/>
              </a:spcBef>
              <a:spcAft>
                <a:spcPts val="0"/>
              </a:spcAft>
              <a:buNone/>
            </a:pPr>
            <a:r>
              <a:rPr lang="en-GB"/>
              <a:t>Please do give credit to Scribbr for creating this resource. </a:t>
            </a:r>
            <a:endParaRPr/>
          </a:p>
          <a:p>
            <a:pPr indent="0" lvl="0" marL="0" rtl="0" algn="l">
              <a:spcBef>
                <a:spcPts val="1600"/>
              </a:spcBef>
              <a:spcAft>
                <a:spcPts val="1600"/>
              </a:spcAft>
              <a:buNone/>
            </a:pPr>
            <a:r>
              <a:rPr lang="en-GB"/>
              <a:t>Questions or feedback? Email shona@scribbr.com</a:t>
            </a:r>
            <a:r>
              <a:rPr lang="en-GB"/>
              <a:t> and we’ll be in touch!</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25"/>
          <p:cNvSpPr txBox="1"/>
          <p:nvPr>
            <p:ph type="title"/>
          </p:nvPr>
        </p:nvSpPr>
        <p:spPr>
          <a:xfrm>
            <a:off x="972000" y="4915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Plagiarism defined</a:t>
            </a:r>
            <a:endParaRPr/>
          </a:p>
        </p:txBody>
      </p:sp>
      <p:sp>
        <p:nvSpPr>
          <p:cNvPr id="84" name="Google Shape;84;p25"/>
          <p:cNvSpPr txBox="1"/>
          <p:nvPr/>
        </p:nvSpPr>
        <p:spPr>
          <a:xfrm>
            <a:off x="890700" y="1752000"/>
            <a:ext cx="7362600" cy="163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202F66"/>
                </a:solidFill>
                <a:latin typeface="Open Sans"/>
                <a:ea typeface="Open Sans"/>
                <a:cs typeface="Open Sans"/>
                <a:sym typeface="Open Sans"/>
              </a:rPr>
              <a:t>Dictionary definition of “plagiarism” (from </a:t>
            </a:r>
            <a:r>
              <a:rPr lang="en-GB" sz="1800" u="sng">
                <a:solidFill>
                  <a:schemeClr val="hlink"/>
                </a:solidFill>
                <a:latin typeface="Open Sans"/>
                <a:ea typeface="Open Sans"/>
                <a:cs typeface="Open Sans"/>
                <a:sym typeface="Open Sans"/>
                <a:hlinkClick r:id="rId3"/>
              </a:rPr>
              <a:t>Merriam-Webster</a:t>
            </a:r>
            <a:r>
              <a:rPr lang="en-GB" sz="1800">
                <a:solidFill>
                  <a:srgbClr val="202F66"/>
                </a:solidFill>
                <a:latin typeface="Open Sans"/>
                <a:ea typeface="Open Sans"/>
                <a:cs typeface="Open Sans"/>
                <a:sym typeface="Open Sans"/>
              </a:rPr>
              <a:t>):</a:t>
            </a:r>
            <a:endParaRPr sz="1800">
              <a:solidFill>
                <a:srgbClr val="202F66"/>
              </a:solidFill>
              <a:latin typeface="Open Sans"/>
              <a:ea typeface="Open Sans"/>
              <a:cs typeface="Open Sans"/>
              <a:sym typeface="Open Sans"/>
            </a:endParaRPr>
          </a:p>
          <a:p>
            <a:pPr indent="0" lvl="0" marL="0" rtl="0" algn="l">
              <a:spcBef>
                <a:spcPts val="0"/>
              </a:spcBef>
              <a:spcAft>
                <a:spcPts val="0"/>
              </a:spcAft>
              <a:buNone/>
            </a:pPr>
            <a:r>
              <a:t/>
            </a:r>
            <a:endParaRPr sz="1800">
              <a:solidFill>
                <a:srgbClr val="202F66"/>
              </a:solidFill>
              <a:latin typeface="Open Sans"/>
              <a:ea typeface="Open Sans"/>
              <a:cs typeface="Open Sans"/>
              <a:sym typeface="Open Sans"/>
            </a:endParaRPr>
          </a:p>
          <a:p>
            <a:pPr indent="0" lvl="0" marL="457200" rtl="0" algn="l">
              <a:spcBef>
                <a:spcPts val="0"/>
              </a:spcBef>
              <a:spcAft>
                <a:spcPts val="0"/>
              </a:spcAft>
              <a:buNone/>
            </a:pPr>
            <a:r>
              <a:t/>
            </a:r>
            <a:endParaRPr sz="1800">
              <a:solidFill>
                <a:srgbClr val="202F66"/>
              </a:solidFill>
              <a:latin typeface="Open Sans"/>
              <a:ea typeface="Open Sans"/>
              <a:cs typeface="Open Sans"/>
              <a:sym typeface="Open Sans"/>
            </a:endParaRPr>
          </a:p>
          <a:p>
            <a:pPr indent="0" lvl="0" marL="457200" rtl="0" algn="l">
              <a:spcBef>
                <a:spcPts val="0"/>
              </a:spcBef>
              <a:spcAft>
                <a:spcPts val="0"/>
              </a:spcAft>
              <a:buNone/>
            </a:pPr>
            <a:r>
              <a:rPr lang="en-GB" sz="1800">
                <a:solidFill>
                  <a:srgbClr val="202F66"/>
                </a:solidFill>
                <a:latin typeface="Open Sans"/>
                <a:ea typeface="Open Sans"/>
                <a:cs typeface="Open Sans"/>
                <a:sym typeface="Open Sans"/>
              </a:rPr>
              <a:t>To steal and pass off (the </a:t>
            </a:r>
            <a:r>
              <a:rPr lang="en-GB" sz="1800">
                <a:solidFill>
                  <a:srgbClr val="202F66"/>
                </a:solidFill>
                <a:highlight>
                  <a:srgbClr val="FFF2CC"/>
                </a:highlight>
                <a:latin typeface="Open Sans"/>
                <a:ea typeface="Open Sans"/>
                <a:cs typeface="Open Sans"/>
                <a:sym typeface="Open Sans"/>
              </a:rPr>
              <a:t>ideas or words</a:t>
            </a:r>
            <a:r>
              <a:rPr lang="en-GB" sz="1800">
                <a:solidFill>
                  <a:srgbClr val="202F66"/>
                </a:solidFill>
                <a:latin typeface="Open Sans"/>
                <a:ea typeface="Open Sans"/>
                <a:cs typeface="Open Sans"/>
                <a:sym typeface="Open Sans"/>
              </a:rPr>
              <a:t> of another) as one’s own: to use (another’s production) </a:t>
            </a:r>
            <a:r>
              <a:rPr lang="en-GB" sz="1800">
                <a:solidFill>
                  <a:srgbClr val="202F66"/>
                </a:solidFill>
                <a:highlight>
                  <a:srgbClr val="FFF2CC"/>
                </a:highlight>
                <a:latin typeface="Open Sans"/>
                <a:ea typeface="Open Sans"/>
                <a:cs typeface="Open Sans"/>
                <a:sym typeface="Open Sans"/>
              </a:rPr>
              <a:t>without crediting the source</a:t>
            </a:r>
            <a:endParaRPr sz="1800">
              <a:solidFill>
                <a:srgbClr val="202F66"/>
              </a:solidFill>
              <a:latin typeface="Open Sans"/>
              <a:ea typeface="Open Sans"/>
              <a:cs typeface="Open Sans"/>
              <a:sym typeface="Open Sans"/>
            </a:endParaRPr>
          </a:p>
          <a:p>
            <a:pPr indent="0" lvl="0" marL="0" rtl="0" algn="l">
              <a:spcBef>
                <a:spcPts val="0"/>
              </a:spcBef>
              <a:spcAft>
                <a:spcPts val="0"/>
              </a:spcAft>
              <a:buNone/>
            </a:pPr>
            <a:r>
              <a:t/>
            </a:r>
            <a:endParaRPr sz="1800">
              <a:solidFill>
                <a:srgbClr val="202F66"/>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26"/>
          <p:cNvSpPr txBox="1"/>
          <p:nvPr>
            <p:ph type="title"/>
          </p:nvPr>
        </p:nvSpPr>
        <p:spPr>
          <a:xfrm>
            <a:off x="934075" y="480800"/>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Plagiarism explained</a:t>
            </a:r>
            <a:endParaRPr/>
          </a:p>
        </p:txBody>
      </p:sp>
      <p:sp>
        <p:nvSpPr>
          <p:cNvPr id="90" name="Google Shape;90;p26"/>
          <p:cNvSpPr txBox="1"/>
          <p:nvPr/>
        </p:nvSpPr>
        <p:spPr>
          <a:xfrm>
            <a:off x="1235700" y="1655550"/>
            <a:ext cx="6672600" cy="18324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202F66"/>
              </a:buClr>
              <a:buSzPts val="1800"/>
              <a:buFont typeface="Open Sans"/>
              <a:buChar char="●"/>
            </a:pPr>
            <a:r>
              <a:rPr lang="en-GB" sz="1800">
                <a:solidFill>
                  <a:srgbClr val="202F66"/>
                </a:solidFill>
                <a:latin typeface="Open Sans"/>
                <a:ea typeface="Open Sans"/>
                <a:cs typeface="Open Sans"/>
                <a:sym typeface="Open Sans"/>
              </a:rPr>
              <a:t>Can happen accidentally</a:t>
            </a:r>
            <a:endParaRPr sz="1800">
              <a:solidFill>
                <a:srgbClr val="202F66"/>
              </a:solidFill>
              <a:latin typeface="Open Sans"/>
              <a:ea typeface="Open Sans"/>
              <a:cs typeface="Open Sans"/>
              <a:sym typeface="Open Sans"/>
            </a:endParaRPr>
          </a:p>
          <a:p>
            <a:pPr indent="-342900" lvl="0" marL="457200" rtl="0" algn="l">
              <a:lnSpc>
                <a:spcPct val="150000"/>
              </a:lnSpc>
              <a:spcBef>
                <a:spcPts val="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Applies even if you paraphrase</a:t>
            </a:r>
            <a:endParaRPr sz="1800">
              <a:solidFill>
                <a:srgbClr val="202F66"/>
              </a:solidFill>
              <a:latin typeface="Open Sans"/>
              <a:ea typeface="Open Sans"/>
              <a:cs typeface="Open Sans"/>
              <a:sym typeface="Open Sans"/>
            </a:endParaRPr>
          </a:p>
          <a:p>
            <a:pPr indent="-342900" lvl="0" marL="457200" rtl="0" algn="l">
              <a:lnSpc>
                <a:spcPct val="150000"/>
              </a:lnSpc>
              <a:spcBef>
                <a:spcPts val="0"/>
              </a:spcBef>
              <a:spcAft>
                <a:spcPts val="0"/>
              </a:spcAft>
              <a:buClr>
                <a:srgbClr val="202F66"/>
              </a:buClr>
              <a:buSzPts val="1800"/>
              <a:buFont typeface="Open Sans"/>
              <a:buChar char="●"/>
            </a:pPr>
            <a:r>
              <a:rPr lang="en-GB" sz="1800">
                <a:solidFill>
                  <a:srgbClr val="202F66"/>
                </a:solidFill>
                <a:latin typeface="Open Sans"/>
                <a:ea typeface="Open Sans"/>
                <a:cs typeface="Open Sans"/>
                <a:sym typeface="Open Sans"/>
              </a:rPr>
              <a:t>Using other sources is good, as long as you cite them</a:t>
            </a:r>
            <a:endParaRPr sz="1800">
              <a:solidFill>
                <a:srgbClr val="202F66"/>
              </a:solidFill>
              <a:latin typeface="Open Sans"/>
              <a:ea typeface="Open Sans"/>
              <a:cs typeface="Open Sans"/>
              <a:sym typeface="Open Sans"/>
            </a:endParaRPr>
          </a:p>
          <a:p>
            <a:pPr indent="-342900" lvl="0" marL="457200" rtl="0" algn="l">
              <a:spcBef>
                <a:spcPts val="0"/>
              </a:spcBef>
              <a:spcAft>
                <a:spcPts val="0"/>
              </a:spcAft>
              <a:buClr>
                <a:srgbClr val="202F66"/>
              </a:buClr>
              <a:buSzPts val="1800"/>
              <a:buFont typeface="Open Sans"/>
              <a:buChar char="●"/>
            </a:pPr>
            <a:r>
              <a:rPr lang="en-GB" sz="1800">
                <a:solidFill>
                  <a:srgbClr val="202F66"/>
                </a:solidFill>
                <a:latin typeface="Open Sans"/>
                <a:ea typeface="Open Sans"/>
                <a:cs typeface="Open Sans"/>
                <a:sym typeface="Open Sans"/>
              </a:rPr>
              <a:t>Citing sources shows which ideas are your own</a:t>
            </a:r>
            <a:endParaRPr sz="1800">
              <a:solidFill>
                <a:srgbClr val="202F66"/>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27"/>
          <p:cNvSpPr txBox="1"/>
          <p:nvPr>
            <p:ph type="title"/>
          </p:nvPr>
        </p:nvSpPr>
        <p:spPr>
          <a:xfrm>
            <a:off x="934075" y="480800"/>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Consequences of plagiarism</a:t>
            </a:r>
            <a:endParaRPr/>
          </a:p>
        </p:txBody>
      </p:sp>
      <p:sp>
        <p:nvSpPr>
          <p:cNvPr id="96" name="Google Shape;96;p27"/>
          <p:cNvSpPr txBox="1"/>
          <p:nvPr/>
        </p:nvSpPr>
        <p:spPr>
          <a:xfrm>
            <a:off x="1235700" y="1655550"/>
            <a:ext cx="6672600" cy="18324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accent1"/>
              </a:buClr>
              <a:buSzPts val="1800"/>
              <a:buFont typeface="Open Sans"/>
              <a:buChar char="⚠"/>
            </a:pPr>
            <a:r>
              <a:rPr lang="en-GB" sz="1800">
                <a:solidFill>
                  <a:srgbClr val="202F66"/>
                </a:solidFill>
                <a:latin typeface="Open Sans"/>
                <a:ea typeface="Open Sans"/>
                <a:cs typeface="Open Sans"/>
                <a:sym typeface="Open Sans"/>
              </a:rPr>
              <a:t>Grade penalties</a:t>
            </a:r>
            <a:endParaRPr sz="1800">
              <a:solidFill>
                <a:srgbClr val="202F66"/>
              </a:solidFill>
              <a:latin typeface="Open Sans"/>
              <a:ea typeface="Open Sans"/>
              <a:cs typeface="Open Sans"/>
              <a:sym typeface="Open Sans"/>
            </a:endParaRPr>
          </a:p>
          <a:p>
            <a:pPr indent="-342900" lvl="0" marL="457200" rtl="0" algn="l">
              <a:lnSpc>
                <a:spcPct val="150000"/>
              </a:lnSpc>
              <a:spcBef>
                <a:spcPts val="0"/>
              </a:spcBef>
              <a:spcAft>
                <a:spcPts val="0"/>
              </a:spcAft>
              <a:buClr>
                <a:schemeClr val="accent1"/>
              </a:buClr>
              <a:buSzPts val="1800"/>
              <a:buFont typeface="Open Sans"/>
              <a:buChar char="⚠"/>
            </a:pPr>
            <a:r>
              <a:rPr lang="en-GB" sz="1800">
                <a:solidFill>
                  <a:srgbClr val="202F66"/>
                </a:solidFill>
                <a:latin typeface="Open Sans"/>
                <a:ea typeface="Open Sans"/>
                <a:cs typeface="Open Sans"/>
                <a:sym typeface="Open Sans"/>
              </a:rPr>
              <a:t>Failing your course</a:t>
            </a:r>
            <a:endParaRPr sz="1800">
              <a:solidFill>
                <a:srgbClr val="202F66"/>
              </a:solidFill>
              <a:latin typeface="Open Sans"/>
              <a:ea typeface="Open Sans"/>
              <a:cs typeface="Open Sans"/>
              <a:sym typeface="Open Sans"/>
            </a:endParaRPr>
          </a:p>
          <a:p>
            <a:pPr indent="-342900" lvl="0" marL="457200" rtl="0" algn="l">
              <a:lnSpc>
                <a:spcPct val="150000"/>
              </a:lnSpc>
              <a:spcBef>
                <a:spcPts val="0"/>
              </a:spcBef>
              <a:spcAft>
                <a:spcPts val="0"/>
              </a:spcAft>
              <a:buClr>
                <a:schemeClr val="accent1"/>
              </a:buClr>
              <a:buSzPts val="1800"/>
              <a:buFont typeface="Open Sans"/>
              <a:buChar char="⚠"/>
            </a:pPr>
            <a:r>
              <a:rPr lang="en-GB" sz="1800">
                <a:solidFill>
                  <a:srgbClr val="202F66"/>
                </a:solidFill>
                <a:latin typeface="Open Sans"/>
                <a:ea typeface="Open Sans"/>
                <a:cs typeface="Open Sans"/>
                <a:sym typeface="Open Sans"/>
              </a:rPr>
              <a:t>Disciplinary action</a:t>
            </a:r>
            <a:endParaRPr sz="1800">
              <a:solidFill>
                <a:srgbClr val="202F66"/>
              </a:solidFill>
              <a:latin typeface="Open Sans"/>
              <a:ea typeface="Open Sans"/>
              <a:cs typeface="Open Sans"/>
              <a:sym typeface="Open Sans"/>
            </a:endParaRPr>
          </a:p>
          <a:p>
            <a:pPr indent="-342900" lvl="0" marL="457200" rtl="0" algn="l">
              <a:lnSpc>
                <a:spcPct val="150000"/>
              </a:lnSpc>
              <a:spcBef>
                <a:spcPts val="0"/>
              </a:spcBef>
              <a:spcAft>
                <a:spcPts val="0"/>
              </a:spcAft>
              <a:buClr>
                <a:schemeClr val="accent1"/>
              </a:buClr>
              <a:buSzPts val="1800"/>
              <a:buFont typeface="Open Sans"/>
              <a:buChar char="⚠"/>
            </a:pPr>
            <a:r>
              <a:rPr lang="en-GB" sz="1800">
                <a:solidFill>
                  <a:srgbClr val="202F66"/>
                </a:solidFill>
                <a:latin typeface="Open Sans"/>
                <a:ea typeface="Open Sans"/>
                <a:cs typeface="Open Sans"/>
                <a:sym typeface="Open Sans"/>
              </a:rPr>
              <a:t>Suspension or expulsion</a:t>
            </a:r>
            <a:endParaRPr sz="1800">
              <a:solidFill>
                <a:srgbClr val="202F66"/>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28"/>
          <p:cNvSpPr txBox="1"/>
          <p:nvPr>
            <p:ph type="ctrTitle"/>
          </p:nvPr>
        </p:nvSpPr>
        <p:spPr>
          <a:xfrm>
            <a:off x="601800" y="1558350"/>
            <a:ext cx="7940400" cy="1013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How to avoid plagiarism</a:t>
            </a:r>
            <a:endParaRPr/>
          </a:p>
        </p:txBody>
      </p:sp>
      <p:sp>
        <p:nvSpPr>
          <p:cNvPr id="102" name="Google Shape;102;p28"/>
          <p:cNvSpPr txBox="1"/>
          <p:nvPr/>
        </p:nvSpPr>
        <p:spPr>
          <a:xfrm>
            <a:off x="932275" y="2571750"/>
            <a:ext cx="7136700" cy="61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800">
                <a:solidFill>
                  <a:schemeClr val="lt1"/>
                </a:solidFill>
                <a:latin typeface="Open Sans"/>
                <a:ea typeface="Open Sans"/>
                <a:cs typeface="Open Sans"/>
                <a:sym typeface="Open Sans"/>
              </a:rPr>
              <a:t>3 steps to follow</a:t>
            </a:r>
            <a:endParaRPr sz="2800">
              <a:solidFill>
                <a:schemeClr val="lt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Step 1: Keep track of your sources</a:t>
            </a:r>
            <a:endParaRPr/>
          </a:p>
        </p:txBody>
      </p:sp>
      <p:sp>
        <p:nvSpPr>
          <p:cNvPr id="108" name="Google Shape;108;p29"/>
          <p:cNvSpPr txBox="1"/>
          <p:nvPr>
            <p:ph idx="1" type="body"/>
          </p:nvPr>
        </p:nvSpPr>
        <p:spPr>
          <a:xfrm>
            <a:off x="972000" y="1832375"/>
            <a:ext cx="7200000" cy="18849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Font typeface="Open Sans"/>
              <a:buChar char="●"/>
            </a:pPr>
            <a:r>
              <a:rPr lang="en-GB">
                <a:solidFill>
                  <a:schemeClr val="dk1"/>
                </a:solidFill>
              </a:rPr>
              <a:t>Keep a list of all the sources you consult</a:t>
            </a:r>
            <a:endParaRPr>
              <a:solidFill>
                <a:schemeClr val="dk1"/>
              </a:solidFill>
            </a:endParaRPr>
          </a:p>
          <a:p>
            <a:pPr indent="-342900" lvl="0" marL="457200" rtl="0" algn="l">
              <a:lnSpc>
                <a:spcPct val="150000"/>
              </a:lnSpc>
              <a:spcBef>
                <a:spcPts val="0"/>
              </a:spcBef>
              <a:spcAft>
                <a:spcPts val="0"/>
              </a:spcAft>
              <a:buClr>
                <a:schemeClr val="dk1"/>
              </a:buClr>
              <a:buSzPts val="1800"/>
              <a:buFont typeface="Open Sans"/>
              <a:buChar char="●"/>
            </a:pPr>
            <a:r>
              <a:rPr lang="en-GB">
                <a:solidFill>
                  <a:schemeClr val="dk1"/>
                </a:solidFill>
              </a:rPr>
              <a:t>Sources include websites, videos, magazines, etc.</a:t>
            </a:r>
            <a:endParaRPr>
              <a:solidFill>
                <a:schemeClr val="dk1"/>
              </a:solidFill>
            </a:endParaRPr>
          </a:p>
          <a:p>
            <a:pPr indent="-342900" lvl="0" marL="457200" rtl="0" algn="l">
              <a:lnSpc>
                <a:spcPct val="150000"/>
              </a:lnSpc>
              <a:spcBef>
                <a:spcPts val="0"/>
              </a:spcBef>
              <a:spcAft>
                <a:spcPts val="0"/>
              </a:spcAft>
              <a:buClr>
                <a:schemeClr val="dk1"/>
              </a:buClr>
              <a:buSzPts val="1800"/>
              <a:buFont typeface="Open Sans"/>
              <a:buChar char="●"/>
            </a:pPr>
            <a:r>
              <a:rPr lang="en-GB">
                <a:solidFill>
                  <a:schemeClr val="dk1"/>
                </a:solidFill>
              </a:rPr>
              <a:t>Note down sources just in case, even if you’re not sure you’ll use them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30"/>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Details to write down</a:t>
            </a:r>
            <a:endParaRPr/>
          </a:p>
        </p:txBody>
      </p:sp>
      <p:sp>
        <p:nvSpPr>
          <p:cNvPr id="114" name="Google Shape;114;p30"/>
          <p:cNvSpPr txBox="1"/>
          <p:nvPr>
            <p:ph idx="1" type="body"/>
          </p:nvPr>
        </p:nvSpPr>
        <p:spPr>
          <a:xfrm>
            <a:off x="934075" y="1251600"/>
            <a:ext cx="7200000" cy="26403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202F66"/>
              </a:buClr>
              <a:buSzPts val="1800"/>
              <a:buFont typeface="Open Sans"/>
              <a:buChar char="✓"/>
            </a:pPr>
            <a:r>
              <a:rPr lang="en-GB">
                <a:solidFill>
                  <a:srgbClr val="202F66"/>
                </a:solidFill>
              </a:rPr>
              <a:t>A</a:t>
            </a:r>
            <a:r>
              <a:rPr lang="en-GB">
                <a:solidFill>
                  <a:srgbClr val="202F66"/>
                </a:solidFill>
              </a:rPr>
              <a:t>uthor name</a:t>
            </a:r>
            <a:endParaRPr>
              <a:solidFill>
                <a:srgbClr val="202F66"/>
              </a:solidFill>
            </a:endParaRPr>
          </a:p>
          <a:p>
            <a:pPr indent="-342900" lvl="0" marL="457200" rtl="0" algn="l">
              <a:lnSpc>
                <a:spcPct val="150000"/>
              </a:lnSpc>
              <a:spcBef>
                <a:spcPts val="0"/>
              </a:spcBef>
              <a:spcAft>
                <a:spcPts val="0"/>
              </a:spcAft>
              <a:buClr>
                <a:srgbClr val="202F66"/>
              </a:buClr>
              <a:buSzPts val="1800"/>
              <a:buFont typeface="Open Sans"/>
              <a:buChar char="✓"/>
            </a:pPr>
            <a:r>
              <a:rPr lang="en-GB">
                <a:solidFill>
                  <a:srgbClr val="202F66"/>
                </a:solidFill>
              </a:rPr>
              <a:t>Source title</a:t>
            </a:r>
            <a:endParaRPr>
              <a:solidFill>
                <a:srgbClr val="202F66"/>
              </a:solidFill>
            </a:endParaRPr>
          </a:p>
          <a:p>
            <a:pPr indent="-342900" lvl="0" marL="457200" rtl="0" algn="l">
              <a:lnSpc>
                <a:spcPct val="150000"/>
              </a:lnSpc>
              <a:spcBef>
                <a:spcPts val="0"/>
              </a:spcBef>
              <a:spcAft>
                <a:spcPts val="0"/>
              </a:spcAft>
              <a:buClr>
                <a:srgbClr val="202F66"/>
              </a:buClr>
              <a:buSzPts val="1800"/>
              <a:buFont typeface="Open Sans"/>
              <a:buChar char="✓"/>
            </a:pPr>
            <a:r>
              <a:rPr lang="en-GB">
                <a:solidFill>
                  <a:srgbClr val="202F66"/>
                </a:solidFill>
              </a:rPr>
              <a:t>Publication date</a:t>
            </a:r>
            <a:endParaRPr>
              <a:solidFill>
                <a:srgbClr val="202F66"/>
              </a:solidFill>
            </a:endParaRPr>
          </a:p>
          <a:p>
            <a:pPr indent="-342900" lvl="0" marL="457200" rtl="0" algn="l">
              <a:lnSpc>
                <a:spcPct val="150000"/>
              </a:lnSpc>
              <a:spcBef>
                <a:spcPts val="0"/>
              </a:spcBef>
              <a:spcAft>
                <a:spcPts val="0"/>
              </a:spcAft>
              <a:buClr>
                <a:srgbClr val="202F66"/>
              </a:buClr>
              <a:buSzPts val="1800"/>
              <a:buFont typeface="Open Sans"/>
              <a:buChar char="✓"/>
            </a:pPr>
            <a:r>
              <a:rPr lang="en-GB">
                <a:solidFill>
                  <a:srgbClr val="202F66"/>
                </a:solidFill>
              </a:rPr>
              <a:t>Publisher</a:t>
            </a:r>
            <a:endParaRPr>
              <a:solidFill>
                <a:srgbClr val="202F66"/>
              </a:solidFill>
            </a:endParaRPr>
          </a:p>
          <a:p>
            <a:pPr indent="-342900" lvl="0" marL="457200" rtl="0" algn="l">
              <a:lnSpc>
                <a:spcPct val="150000"/>
              </a:lnSpc>
              <a:spcBef>
                <a:spcPts val="0"/>
              </a:spcBef>
              <a:spcAft>
                <a:spcPts val="0"/>
              </a:spcAft>
              <a:buClr>
                <a:srgbClr val="202F66"/>
              </a:buClr>
              <a:buSzPts val="1800"/>
              <a:buFont typeface="Open Sans"/>
              <a:buChar char="✓"/>
            </a:pPr>
            <a:r>
              <a:rPr lang="en-GB">
                <a:solidFill>
                  <a:srgbClr val="202F66"/>
                </a:solidFill>
              </a:rPr>
              <a:t>Page numbers of specific quotes or passages</a:t>
            </a:r>
            <a:endParaRPr>
              <a:solidFill>
                <a:srgbClr val="202F66"/>
              </a:solidFill>
            </a:endParaRPr>
          </a:p>
          <a:p>
            <a:pPr indent="-342900" lvl="0" marL="457200" rtl="0" algn="l">
              <a:lnSpc>
                <a:spcPct val="150000"/>
              </a:lnSpc>
              <a:spcBef>
                <a:spcPts val="0"/>
              </a:spcBef>
              <a:spcAft>
                <a:spcPts val="0"/>
              </a:spcAft>
              <a:buClr>
                <a:srgbClr val="202F66"/>
              </a:buClr>
              <a:buSzPts val="1800"/>
              <a:buFont typeface="Open Sans"/>
              <a:buChar char="✓"/>
            </a:pPr>
            <a:r>
              <a:rPr lang="en-GB">
                <a:solidFill>
                  <a:srgbClr val="202F66"/>
                </a:solidFill>
              </a:rPr>
              <a:t>URL or DOI for online sources</a:t>
            </a:r>
            <a:endParaRPr>
              <a:solidFill>
                <a:srgbClr val="202F66"/>
              </a:solidFill>
            </a:endParaRPr>
          </a:p>
          <a:p>
            <a:pPr indent="-317500" lvl="0" marL="457200" rtl="0" algn="l">
              <a:lnSpc>
                <a:spcPct val="150000"/>
              </a:lnSpc>
              <a:spcBef>
                <a:spcPts val="0"/>
              </a:spcBef>
              <a:spcAft>
                <a:spcPts val="0"/>
              </a:spcAft>
              <a:buClr>
                <a:srgbClr val="202F66"/>
              </a:buClr>
              <a:buSzPts val="1400"/>
              <a:buFont typeface="Arial"/>
              <a:buChar char="✓"/>
            </a:pPr>
            <a:r>
              <a:rPr lang="en-GB">
                <a:solidFill>
                  <a:srgbClr val="202F66"/>
                </a:solidFill>
              </a:rPr>
              <a:t>Access date for online sources</a:t>
            </a:r>
            <a:endParaRPr>
              <a:solidFill>
                <a:srgbClr val="202F6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3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Step 2: </a:t>
            </a:r>
            <a:r>
              <a:rPr lang="en-GB"/>
              <a:t>Quote </a:t>
            </a:r>
            <a:r>
              <a:rPr lang="en-GB"/>
              <a:t>or paraphrase</a:t>
            </a:r>
            <a:endParaRPr/>
          </a:p>
        </p:txBody>
      </p:sp>
      <p:sp>
        <p:nvSpPr>
          <p:cNvPr id="120" name="Google Shape;120;p31"/>
          <p:cNvSpPr txBox="1"/>
          <p:nvPr>
            <p:ph idx="1" type="body"/>
          </p:nvPr>
        </p:nvSpPr>
        <p:spPr>
          <a:xfrm>
            <a:off x="859050" y="1430925"/>
            <a:ext cx="7200000" cy="487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a:solidFill>
                  <a:schemeClr val="dk1"/>
                </a:solidFill>
              </a:rPr>
              <a:t>Two ways of sharing information from a source:</a:t>
            </a:r>
            <a:endParaRPr/>
          </a:p>
        </p:txBody>
      </p:sp>
      <p:graphicFrame>
        <p:nvGraphicFramePr>
          <p:cNvPr id="121" name="Google Shape;121;p31"/>
          <p:cNvGraphicFramePr/>
          <p:nvPr/>
        </p:nvGraphicFramePr>
        <p:xfrm>
          <a:off x="1062500" y="2217550"/>
          <a:ext cx="3000000" cy="3000000"/>
        </p:xfrm>
        <a:graphic>
          <a:graphicData uri="http://schemas.openxmlformats.org/drawingml/2006/table">
            <a:tbl>
              <a:tblPr>
                <a:noFill/>
                <a:tableStyleId>{234ECBC3-9D18-4A43-BC94-001D7CA93005}</a:tableStyleId>
              </a:tblPr>
              <a:tblGrid>
                <a:gridCol w="3509500"/>
                <a:gridCol w="3509500"/>
              </a:tblGrid>
              <a:tr h="381675">
                <a:tc>
                  <a:txBody>
                    <a:bodyPr/>
                    <a:lstStyle/>
                    <a:p>
                      <a:pPr indent="0" lvl="0" marL="0" rtl="0" algn="ctr">
                        <a:spcBef>
                          <a:spcPts val="0"/>
                        </a:spcBef>
                        <a:spcAft>
                          <a:spcPts val="0"/>
                        </a:spcAft>
                        <a:buNone/>
                      </a:pPr>
                      <a:r>
                        <a:rPr b="1" lang="en-GB">
                          <a:solidFill>
                            <a:schemeClr val="dk1"/>
                          </a:solidFill>
                        </a:rPr>
                        <a:t>Quoting</a:t>
                      </a:r>
                      <a:endParaRPr b="1">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chemeClr val="dk1"/>
                          </a:solidFill>
                        </a:rPr>
                        <a:t>Paraphrasing</a:t>
                      </a:r>
                      <a:endParaRPr b="1">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99999"/>
                      </a:solidFill>
                      <a:prstDash val="solid"/>
                      <a:round/>
                      <a:headEnd len="sm" w="sm" type="none"/>
                      <a:tailEnd len="sm" w="sm" type="none"/>
                    </a:lnB>
                  </a:tcPr>
                </a:tc>
              </a:tr>
              <a:tr h="381000">
                <a:tc>
                  <a:txBody>
                    <a:bodyPr/>
                    <a:lstStyle/>
                    <a:p>
                      <a:pPr indent="-317500" lvl="0" marL="457200" rtl="0" algn="l">
                        <a:spcBef>
                          <a:spcPts val="0"/>
                        </a:spcBef>
                        <a:spcAft>
                          <a:spcPts val="0"/>
                        </a:spcAft>
                        <a:buClr>
                          <a:schemeClr val="dk1"/>
                        </a:buClr>
                        <a:buSzPts val="1400"/>
                        <a:buChar char="✓"/>
                      </a:pPr>
                      <a:r>
                        <a:rPr lang="en-GB">
                          <a:solidFill>
                            <a:schemeClr val="dk1"/>
                          </a:solidFill>
                        </a:rPr>
                        <a:t>Copy the author’s exact words</a:t>
                      </a:r>
                      <a:endParaRPr>
                        <a:solidFill>
                          <a:schemeClr val="dk1"/>
                        </a:solidFill>
                      </a:endParaRPr>
                    </a:p>
                    <a:p>
                      <a:pPr indent="-317500" lvl="0" marL="457200" rtl="0" algn="l">
                        <a:spcBef>
                          <a:spcPts val="0"/>
                        </a:spcBef>
                        <a:spcAft>
                          <a:spcPts val="0"/>
                        </a:spcAft>
                        <a:buClr>
                          <a:schemeClr val="dk1"/>
                        </a:buClr>
                        <a:buSzPts val="1400"/>
                        <a:buChar char="✓"/>
                      </a:pPr>
                      <a:r>
                        <a:rPr lang="en-GB">
                          <a:solidFill>
                            <a:schemeClr val="dk1"/>
                          </a:solidFill>
                        </a:rPr>
                        <a:t>Use quotation marks</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17500" lvl="0" marL="457200" rtl="0" algn="l">
                        <a:spcBef>
                          <a:spcPts val="0"/>
                        </a:spcBef>
                        <a:spcAft>
                          <a:spcPts val="0"/>
                        </a:spcAft>
                        <a:buClr>
                          <a:schemeClr val="dk1"/>
                        </a:buClr>
                        <a:buSzPts val="1400"/>
                        <a:buChar char="✓"/>
                      </a:pPr>
                      <a:r>
                        <a:rPr lang="en-GB">
                          <a:solidFill>
                            <a:schemeClr val="dk1"/>
                          </a:solidFill>
                        </a:rPr>
                        <a:t>Put the text into your own words</a:t>
                      </a:r>
                      <a:endParaRPr>
                        <a:solidFill>
                          <a:schemeClr val="dk1"/>
                        </a:solidFill>
                      </a:endParaRPr>
                    </a:p>
                    <a:p>
                      <a:pPr indent="-317500" lvl="0" marL="457200" rtl="0" algn="l">
                        <a:spcBef>
                          <a:spcPts val="0"/>
                        </a:spcBef>
                        <a:spcAft>
                          <a:spcPts val="0"/>
                        </a:spcAft>
                        <a:buClr>
                          <a:schemeClr val="dk1"/>
                        </a:buClr>
                        <a:buSzPts val="1400"/>
                        <a:buChar char="✓"/>
                      </a:pPr>
                      <a:r>
                        <a:rPr lang="en-GB">
                          <a:solidFill>
                            <a:schemeClr val="dk1"/>
                          </a:solidFill>
                        </a:rPr>
                        <a:t>No quotation marks</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cribbr">
  <a:themeElements>
    <a:clrScheme name="Simple Light">
      <a:dk1>
        <a:srgbClr val="202F66"/>
      </a:dk1>
      <a:lt1>
        <a:srgbClr val="FFFFFF"/>
      </a:lt1>
      <a:dk2>
        <a:srgbClr val="15204F"/>
      </a:dk2>
      <a:lt2>
        <a:srgbClr val="F9F9FB"/>
      </a:lt2>
      <a:accent1>
        <a:srgbClr val="FC5216"/>
      </a:accent1>
      <a:accent2>
        <a:srgbClr val="18CDBB"/>
      </a:accent2>
      <a:accent3>
        <a:srgbClr val="BE59BE"/>
      </a:accent3>
      <a:accent4>
        <a:srgbClr val="92C65A"/>
      </a:accent4>
      <a:accent5>
        <a:srgbClr val="FFC107"/>
      </a:accent5>
      <a:accent6>
        <a:srgbClr val="FF6562"/>
      </a:accent6>
      <a:hlink>
        <a:srgbClr val="1F80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