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embeddedFontLst>
    <p:embeddedFont>
      <p:font typeface="Work Sans"/>
      <p:regular r:id="rId25"/>
      <p:bold r:id="rId26"/>
      <p:italic r:id="rId27"/>
      <p:boldItalic r:id="rId28"/>
    </p:embeddedFont>
    <p:embeddedFont>
      <p:font typeface="Open Sans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WorkSans-bold.fntdata"/><Relationship Id="rId25" Type="http://schemas.openxmlformats.org/officeDocument/2006/relationships/font" Target="fonts/WorkSans-regular.fntdata"/><Relationship Id="rId28" Type="http://schemas.openxmlformats.org/officeDocument/2006/relationships/font" Target="fonts/WorkSans-boldItalic.fntdata"/><Relationship Id="rId27" Type="http://schemas.openxmlformats.org/officeDocument/2006/relationships/font" Target="fonts/Work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OpenSans-italic.fntdata"/><Relationship Id="rId30" Type="http://schemas.openxmlformats.org/officeDocument/2006/relationships/font" Target="fonts/OpenSans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font" Target="fonts/Open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de/anfang-abschlussarbeit/forschungsfrage-formulieren/" TargetMode="External"/><Relationship Id="rId3" Type="http://schemas.openxmlformats.org/officeDocument/2006/relationships/hyperlink" Target="https://www.scribbr.de/anfang-abschlussarbeit/hypothesen-formulieren/" TargetMode="External"/><Relationship Id="rId4" Type="http://schemas.openxmlformats.org/officeDocument/2006/relationships/hyperlink" Target="https://www.scribbr.de/anfang-abschlussarbeit/hypothesen-formulieren/" TargetMode="External"/><Relationship Id="rId5" Type="http://schemas.openxmlformats.org/officeDocument/2006/relationships/hyperlink" Target="https://www.scribbr.de/category/methodik/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de/category/aufbau-und-gliederung/" TargetMode="Externa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de/anfang-abschlussarbeit/zeitplan-bachelorarbeit/" TargetMode="Externa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de/richtig-zitieren/literaturverzeichnis/" TargetMode="Externa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de/anfang-abschlussarbeit/bachelorarbeit-schreiben/" TargetMode="Externa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de/aufbau-und-gliederung/expose-bachelorarbeit/" TargetMode="External"/><Relationship Id="rId3" Type="http://schemas.openxmlformats.org/officeDocument/2006/relationships/hyperlink" Target="https://www.scribbr.de/category/anfang-abschlussarbeit/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de/anfang-abschlussarbeit/problemstellung/" TargetMode="Externa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ribbr.de/anfang-abschlussarbeit/zielsetzung-formulieren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e89af7d6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e89af7d6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87dd7d9d7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87dd7d9d7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Du gibst einen kleinen (nicht zu ausführlichen) Überblick der bestehenden Literatur, und – je nach Forschungsgebiet – eine theoretische Grundlage 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für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deine Forschung, in der du grundlegender Definitionen/Konzepte 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klärst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. 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8804f98a6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8804f98a6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Das Konzept ist das Herzstück deines Exposés: hier stellst du deine </a:t>
            </a:r>
            <a:r>
              <a:rPr lang="en-GB" sz="1000" u="sng">
                <a:solidFill>
                  <a:schemeClr val="hlink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  <a:hlinkClick r:id="rId2"/>
              </a:rPr>
              <a:t>Fragestellung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lang="en-GB" sz="1000" u="sng">
                <a:solidFill>
                  <a:schemeClr val="hlink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  <a:hlinkClick r:id="rId3"/>
              </a:rPr>
              <a:t> </a:t>
            </a:r>
            <a:r>
              <a:rPr lang="en-GB" sz="10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Hypothese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(Ergebnisannahme) und gegebenenfalls auch </a:t>
            </a:r>
            <a:r>
              <a:rPr lang="en-GB" sz="1000"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5"/>
              </a:rPr>
              <a:t>Methodik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vor.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804f98a6a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804f98a6a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Du erstellst eine 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vorläufige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000" u="sng">
                <a:solidFill>
                  <a:schemeClr val="hlink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  <a:hlinkClick r:id="rId2"/>
              </a:rPr>
              <a:t>Gliederung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zur Strukturierung. 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8804f98a6a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8804f98a6a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Du erstellst einen tabellarischen </a:t>
            </a:r>
            <a:r>
              <a:rPr lang="en-GB" sz="1000" u="sng">
                <a:solidFill>
                  <a:schemeClr val="hlink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  <a:hlinkClick r:id="rId2"/>
              </a:rPr>
              <a:t>Zeitplan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für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die Bearbeitung deiner Arbeit.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8804f98a6a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8804f98a6a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Beim </a:t>
            </a:r>
            <a:r>
              <a:rPr lang="en-GB" sz="1000" u="sng">
                <a:solidFill>
                  <a:schemeClr val="hlink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  <a:hlinkClick r:id="rId2"/>
              </a:rPr>
              <a:t>Literaturverzeichnis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erstellst du eine korrekt zitierte Übersicht deiner verwendeten Quellen, sowie relevanter weiterführender Literatur, die für deine Bachelorarbeit interessant sein könnte.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8804f98a6a_1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8804f98a6a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8804f98a6a_1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8804f98a6a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Ist dein Exposé einmal fertiggestellt, begleitet es dich durch deinen gesamten Forschungsprozess. Das Exposé ist ein Fahrplan, der ständig verändert und verbessert werden kann.</a:t>
            </a:r>
            <a:endParaRPr sz="1000"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Du kannst dein Expo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sé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ebenfalls deiner betreuenden Lehrkraft vorstellen, vor allem dann, wenn diese 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für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die 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Betreuung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deiner Bachelorarbeit erst noch gewonnen werden muss. </a:t>
            </a:r>
            <a:b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</a:br>
            <a:b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Das Exposé eignet sich auch als perfekter Ausgangspunkt zum </a:t>
            </a:r>
            <a:r>
              <a:rPr lang="en-GB" sz="1000" u="sng">
                <a:solidFill>
                  <a:schemeClr val="hlink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  <a:hlinkClick r:id="rId2"/>
              </a:rPr>
              <a:t>Schreiben deiner Bachelorarbeit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. Hier hast du alles Wichtige auf einen Blick und kannst loslegen.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851ca83c59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851ca83c59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851ca83c59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851ca83c59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851ca83c59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851ca83c59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51ca83c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51ca83c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51ca83c5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51ca83c5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Das </a:t>
            </a:r>
            <a:r>
              <a:rPr lang="en-GB" sz="10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2"/>
              </a:rPr>
              <a:t>Exposé</a:t>
            </a: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 ist ein wissenschaftlicher Projektplan, in dem du einen strukturierten Überblick über die wichtigsten Inhalte deiner Bachelorarbeit gibst. </a:t>
            </a:r>
            <a:br>
              <a:rPr lang="en-GB" sz="100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Es dient als Leitfaden vor dem eigentlichen Schreiben deiner Arbeit und kann dir so helfen, deine Ideen zu organisieren. </a:t>
            </a:r>
            <a:br>
              <a:rPr lang="en-GB" sz="100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Ein Exposé für eine </a:t>
            </a:r>
            <a:r>
              <a:rPr lang="en-GB" sz="10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Bachelorarbeit</a:t>
            </a: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 ist in der Regel 2–5 Seiten lang.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51ca83c5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51ca83c5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51ca83c59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51ca83c59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Der Exposé deiner Bachelorarbeit ist meist </a:t>
            </a:r>
            <a:r>
              <a:rPr lang="en-GB" sz="10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folgendermaßen</a:t>
            </a:r>
            <a:r>
              <a:rPr lang="en-GB" sz="10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0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aufgebaut</a:t>
            </a:r>
            <a:endParaRPr sz="1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51ca83c59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51ca83c59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51ca83c59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851ca83c59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Das Deckblatt deines 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Exposés sollte die folgenden Bestandteile aufweisen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87dd7d9d7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87dd7d9d7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Hier findet eine kurze Einführung und </a:t>
            </a:r>
            <a:r>
              <a:rPr lang="en-GB" sz="1000"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/>
              </a:rPr>
              <a:t>Darstellung des Forschungsthemas</a:t>
            </a:r>
            <a:r>
              <a:rPr lang="en-GB" sz="1000"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und Begründung der Relevanz statt. 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7dd7d9d7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7dd7d9d7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Hier </a:t>
            </a: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erklärst</a:t>
            </a: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 du die </a:t>
            </a:r>
            <a:r>
              <a:rPr lang="en-GB" sz="10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2"/>
              </a:rPr>
              <a:t>Zielsetzetzung</a:t>
            </a: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 deiner Bachelorarbeit: </a:t>
            </a: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was du am Ende</a:t>
            </a:r>
            <a:r>
              <a:rPr lang="en-GB" sz="1000">
                <a:latin typeface="Open Sans"/>
                <a:ea typeface="Open Sans"/>
                <a:cs typeface="Open Sans"/>
                <a:sym typeface="Open Sans"/>
              </a:rPr>
              <a:t> herausgefunden haben willst - und warum.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b="1"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" type="body"/>
          </p:nvPr>
        </p:nvSpPr>
        <p:spPr>
          <a:xfrm>
            <a:off x="934075" y="1152475"/>
            <a:ext cx="324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11"/>
          <p:cNvSpPr txBox="1"/>
          <p:nvPr>
            <p:ph idx="2" type="body"/>
          </p:nvPr>
        </p:nvSpPr>
        <p:spPr>
          <a:xfrm>
            <a:off x="4894075" y="1152475"/>
            <a:ext cx="324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(dark)">
  <p:cSld name="TITLE_ONL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972000" y="555600"/>
            <a:ext cx="3240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972000" y="1389600"/>
            <a:ext cx="3240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 (dark)">
  <p:cSld name="ONE_COLUMN_TEXT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/>
          <p:nvPr>
            <p:ph type="title"/>
          </p:nvPr>
        </p:nvSpPr>
        <p:spPr>
          <a:xfrm>
            <a:off x="972000" y="555600"/>
            <a:ext cx="3240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0" name="Google Shape;50;p15"/>
          <p:cNvSpPr txBox="1"/>
          <p:nvPr>
            <p:ph idx="1" type="body"/>
          </p:nvPr>
        </p:nvSpPr>
        <p:spPr>
          <a:xfrm>
            <a:off x="972000" y="1389600"/>
            <a:ext cx="3240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6"/>
          <p:cNvSpPr txBox="1"/>
          <p:nvPr>
            <p:ph type="title"/>
          </p:nvPr>
        </p:nvSpPr>
        <p:spPr>
          <a:xfrm>
            <a:off x="488100" y="1233175"/>
            <a:ext cx="36000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4" name="Google Shape;54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1800"/>
              <a:buNone/>
              <a:defRPr>
                <a:solidFill>
                  <a:srgbClr val="707DA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55" name="Google Shape;55;p16"/>
          <p:cNvSpPr txBox="1"/>
          <p:nvPr>
            <p:ph idx="2" type="body"/>
          </p:nvPr>
        </p:nvSpPr>
        <p:spPr>
          <a:xfrm>
            <a:off x="5058000" y="724075"/>
            <a:ext cx="3600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7"/>
          <p:cNvSpPr txBox="1"/>
          <p:nvPr>
            <p:ph idx="1" type="body"/>
          </p:nvPr>
        </p:nvSpPr>
        <p:spPr>
          <a:xfrm>
            <a:off x="972000" y="4230575"/>
            <a:ext cx="54000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 (dark)">
  <p:cSld name="CAPTION_ONL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idx="1" type="body"/>
          </p:nvPr>
        </p:nvSpPr>
        <p:spPr>
          <a:xfrm>
            <a:off x="972000" y="4230575"/>
            <a:ext cx="54000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/>
          <p:nvPr>
            <p:ph hasCustomPrompt="1" type="title"/>
          </p:nvPr>
        </p:nvSpPr>
        <p:spPr>
          <a:xfrm>
            <a:off x="972000" y="1106125"/>
            <a:ext cx="72000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2" name="Google Shape;62;p19"/>
          <p:cNvSpPr txBox="1"/>
          <p:nvPr>
            <p:ph idx="1" type="body"/>
          </p:nvPr>
        </p:nvSpPr>
        <p:spPr>
          <a:xfrm>
            <a:off x="972000" y="3152225"/>
            <a:ext cx="7200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1800"/>
              <a:buChar char="●"/>
              <a:defRPr>
                <a:solidFill>
                  <a:srgbClr val="707DA7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●"/>
              <a:defRPr>
                <a:solidFill>
                  <a:srgbClr val="707DA7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●"/>
              <a:defRPr>
                <a:solidFill>
                  <a:srgbClr val="707DA7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rgbClr val="707DA7"/>
              </a:buClr>
              <a:buSzPts val="1400"/>
              <a:buChar char="○"/>
              <a:defRPr>
                <a:solidFill>
                  <a:srgbClr val="707DA7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rgbClr val="707DA7"/>
              </a:buClr>
              <a:buSzPts val="1400"/>
              <a:buChar char="■"/>
              <a:defRPr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(dark)">
  <p:cSld name="BIG_NUMBER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0"/>
          <p:cNvSpPr txBox="1"/>
          <p:nvPr>
            <p:ph hasCustomPrompt="1" type="title"/>
          </p:nvPr>
        </p:nvSpPr>
        <p:spPr>
          <a:xfrm>
            <a:off x="972000" y="1106125"/>
            <a:ext cx="72000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5" name="Google Shape;65;p20"/>
          <p:cNvSpPr txBox="1"/>
          <p:nvPr>
            <p:ph idx="1" type="body"/>
          </p:nvPr>
        </p:nvSpPr>
        <p:spPr>
          <a:xfrm>
            <a:off x="972000" y="3152225"/>
            <a:ext cx="7200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(dark)">
  <p:cSld name="TITLE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972008" y="744575"/>
            <a:ext cx="72000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7DA7"/>
              </a:buClr>
              <a:buSzPts val="2800"/>
              <a:buNone/>
              <a:defRPr sz="2800"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(dark)">
  <p:cSld name="BLANK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with Scotty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ctrTitle"/>
          </p:nvPr>
        </p:nvSpPr>
        <p:spPr>
          <a:xfrm>
            <a:off x="732925" y="1545450"/>
            <a:ext cx="43200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b="1"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pic>
        <p:nvPicPr>
          <p:cNvPr id="16" name="Google Shape;1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0425" y="454775"/>
            <a:ext cx="3445475" cy="624455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/>
          <p:nvPr>
            <p:ph idx="1" type="subTitle"/>
          </p:nvPr>
        </p:nvSpPr>
        <p:spPr>
          <a:xfrm rot="-449582">
            <a:off x="5658998" y="2283747"/>
            <a:ext cx="2861838" cy="501423"/>
          </a:xfrm>
          <a:prstGeom prst="rect">
            <a:avLst/>
          </a:prstGeom>
        </p:spPr>
        <p:txBody>
          <a:bodyPr anchorCtr="0" anchor="b" bIns="0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b="1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b="1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b="1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b="1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b="1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b="1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b="1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b="1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b="1"/>
            </a:lvl9pPr>
          </a:lstStyle>
          <a:p/>
        </p:txBody>
      </p:sp>
      <p:sp>
        <p:nvSpPr>
          <p:cNvPr id="18" name="Google Shape;18;p4"/>
          <p:cNvSpPr txBox="1"/>
          <p:nvPr>
            <p:ph idx="2" type="subTitle"/>
          </p:nvPr>
        </p:nvSpPr>
        <p:spPr>
          <a:xfrm rot="-449892">
            <a:off x="5695787" y="2800290"/>
            <a:ext cx="2862175" cy="474779"/>
          </a:xfrm>
          <a:prstGeom prst="rect">
            <a:avLst/>
          </a:prstGeom>
        </p:spPr>
        <p:txBody>
          <a:bodyPr anchorCtr="0" anchor="t" bIns="91425" lIns="91425" spcFirstLastPara="1" rIns="91425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(dark)">
  <p:cSld name="SECTION_HEADER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(dark)">
  <p:cSld name="TITLE_AND_BODY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, title and body">
  <p:cSld name="TITLE_AND_BODY_1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idx="1" type="body"/>
          </p:nvPr>
        </p:nvSpPr>
        <p:spPr>
          <a:xfrm>
            <a:off x="934075" y="1536475"/>
            <a:ext cx="7200000" cy="30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type="title"/>
          </p:nvPr>
        </p:nvSpPr>
        <p:spPr>
          <a:xfrm>
            <a:off x="972000" y="7997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subTitle"/>
          </p:nvPr>
        </p:nvSpPr>
        <p:spPr>
          <a:xfrm>
            <a:off x="972000" y="445625"/>
            <a:ext cx="7200000" cy="4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, title and body 1">
  <p:cSld name="TITLE_AND_BODY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idx="1" type="body"/>
          </p:nvPr>
        </p:nvSpPr>
        <p:spPr>
          <a:xfrm>
            <a:off x="934075" y="1536475"/>
            <a:ext cx="7200000" cy="30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10"/>
          <p:cNvSpPr txBox="1"/>
          <p:nvPr>
            <p:ph type="title"/>
          </p:nvPr>
        </p:nvSpPr>
        <p:spPr>
          <a:xfrm>
            <a:off x="972000" y="7997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2" type="subTitle"/>
          </p:nvPr>
        </p:nvSpPr>
        <p:spPr>
          <a:xfrm>
            <a:off x="972000" y="445625"/>
            <a:ext cx="7200000" cy="4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707DA7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707DA7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23" Type="http://schemas.openxmlformats.org/officeDocument/2006/relationships/theme" Target="../theme/theme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Open Sans"/>
              <a:buNone/>
              <a:defRPr b="1" sz="2800">
                <a:solidFill>
                  <a:srgbClr val="202F6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02F66"/>
              </a:buClr>
              <a:buSzPts val="2800"/>
              <a:buFont typeface="Work Sans"/>
              <a:buNone/>
              <a:defRPr sz="2800">
                <a:solidFill>
                  <a:srgbClr val="202F66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B68"/>
              </a:buClr>
              <a:buSzPts val="1800"/>
              <a:buFont typeface="Open Sans"/>
              <a:buChar char="●"/>
              <a:defRPr sz="1800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●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●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1B2B68"/>
              </a:buClr>
              <a:buSzPts val="1400"/>
              <a:buFont typeface="Open Sans"/>
              <a:buChar char="○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1B2B68"/>
              </a:buClr>
              <a:buSzPts val="1400"/>
              <a:buFont typeface="Open Sans"/>
              <a:buChar char="■"/>
              <a:defRPr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www.scribbr.de/lektorat-korrekturlesen/deutsche-abschlussarbeit/?utm_source=lecture-slides&amp;utm_medium=google-docs&amp;utm_campaign=apa-7th-edition" TargetMode="External"/><Relationship Id="rId4" Type="http://schemas.openxmlformats.org/officeDocument/2006/relationships/hyperlink" Target="https://www.scribbr.de/plagiatspruefung/?utm_source=lecture-slides&amp;utm_medium=google-docs&amp;utm_campaign=apa-7th-edition" TargetMode="External"/><Relationship Id="rId5" Type="http://schemas.openxmlformats.org/officeDocument/2006/relationships/hyperlink" Target="https://www.scribbr.de/zitieren/literaturverzeichnis-erstellen/" TargetMode="External"/><Relationship Id="rId6" Type="http://schemas.openxmlformats.org/officeDocument/2006/relationships/hyperlink" Target="https://www.scribbr.de/wissensdatenbank/?utm_source=lecture-slides&amp;utm_medium=google-docs&amp;utm_campaign=apa-7th-edition" TargetMode="External"/><Relationship Id="rId7" Type="http://schemas.openxmlformats.org/officeDocument/2006/relationships/hyperlink" Target="https://www.youtube.com/c/scribbrDE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3"/>
          <p:cNvSpPr txBox="1"/>
          <p:nvPr>
            <p:ph type="ctrTitle"/>
          </p:nvPr>
        </p:nvSpPr>
        <p:spPr>
          <a:xfrm>
            <a:off x="972008" y="1658975"/>
            <a:ext cx="72000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1B2B68"/>
                </a:solidFill>
                <a:latin typeface="Arial"/>
                <a:ea typeface="Arial"/>
                <a:cs typeface="Arial"/>
                <a:sym typeface="Arial"/>
              </a:rPr>
              <a:t>Das </a:t>
            </a:r>
            <a:r>
              <a:rPr lang="en-GB">
                <a:solidFill>
                  <a:srgbClr val="1B2B68"/>
                </a:solidFill>
                <a:latin typeface="Arial"/>
                <a:ea typeface="Arial"/>
                <a:cs typeface="Arial"/>
                <a:sym typeface="Arial"/>
              </a:rPr>
              <a:t>Exposé </a:t>
            </a:r>
            <a:r>
              <a:rPr lang="en-GB">
                <a:solidFill>
                  <a:srgbClr val="1B2B68"/>
                </a:solidFill>
                <a:latin typeface="Arial"/>
                <a:ea typeface="Arial"/>
                <a:cs typeface="Arial"/>
                <a:sym typeface="Arial"/>
              </a:rPr>
              <a:t>der </a:t>
            </a:r>
            <a:r>
              <a:rPr lang="en-GB">
                <a:solidFill>
                  <a:srgbClr val="1B2B68"/>
                </a:solidFill>
                <a:latin typeface="Arial"/>
                <a:ea typeface="Arial"/>
                <a:cs typeface="Arial"/>
                <a:sym typeface="Arial"/>
              </a:rPr>
              <a:t>Bachelorarbeit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2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Forschungsstand</a:t>
            </a:r>
            <a:r>
              <a:rPr lang="en-GB"/>
              <a:t> und </a:t>
            </a:r>
            <a:r>
              <a:rPr lang="en-GB"/>
              <a:t>theoretische Grundlage</a:t>
            </a:r>
            <a:endParaRPr/>
          </a:p>
        </p:txBody>
      </p:sp>
      <p:sp>
        <p:nvSpPr>
          <p:cNvPr id="127" name="Google Shape;127;p32"/>
          <p:cNvSpPr txBox="1"/>
          <p:nvPr>
            <p:ph idx="1" type="body"/>
          </p:nvPr>
        </p:nvSpPr>
        <p:spPr>
          <a:xfrm>
            <a:off x="1224475" y="1610675"/>
            <a:ext cx="6909600" cy="171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Kurzer </a:t>
            </a:r>
            <a:r>
              <a:rPr lang="en-GB"/>
              <a:t>Überblick</a:t>
            </a:r>
            <a:r>
              <a:rPr lang="en-GB"/>
              <a:t> der bestehenden Literatur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Theoretische Grundlage </a:t>
            </a:r>
            <a:r>
              <a:rPr lang="en-GB"/>
              <a:t>für</a:t>
            </a:r>
            <a:r>
              <a:rPr lang="en-GB"/>
              <a:t> deine Forschung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Google Shape;128;p32"/>
          <p:cNvSpPr txBox="1"/>
          <p:nvPr/>
        </p:nvSpPr>
        <p:spPr>
          <a:xfrm>
            <a:off x="1240525" y="2664575"/>
            <a:ext cx="6877500" cy="13023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Beispiel</a:t>
            </a:r>
            <a:br>
              <a:rPr b="1"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GB" sz="16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„Wie sich der Two-Step-Flow und das Konzept von Opinion Leadership auf Twitter äußern, wurde so noch nicht in der Literatur behandelt und der Aspekt der politischen Kommunikation wurde ebenfalls weitgehend vernachlässigt.“</a:t>
            </a:r>
            <a:endParaRPr>
              <a:solidFill>
                <a:srgbClr val="1B2B6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3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Forschungskonzept</a:t>
            </a:r>
            <a:endParaRPr/>
          </a:p>
        </p:txBody>
      </p:sp>
      <p:sp>
        <p:nvSpPr>
          <p:cNvPr id="134" name="Google Shape;134;p33"/>
          <p:cNvSpPr txBox="1"/>
          <p:nvPr>
            <p:ph idx="1" type="body"/>
          </p:nvPr>
        </p:nvSpPr>
        <p:spPr>
          <a:xfrm>
            <a:off x="1224475" y="1159900"/>
            <a:ext cx="6909600" cy="18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Herzstück de</a:t>
            </a:r>
            <a:r>
              <a:rPr lang="en-GB"/>
              <a:t>s </a:t>
            </a:r>
            <a:r>
              <a:rPr lang="en-GB"/>
              <a:t>Exposés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Vorstellung der Fragestellung und Hypothesen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Darlegung der Methodik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33"/>
          <p:cNvSpPr txBox="1"/>
          <p:nvPr/>
        </p:nvSpPr>
        <p:spPr>
          <a:xfrm>
            <a:off x="1240525" y="2667275"/>
            <a:ext cx="6877500" cy="12921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Beispiel </a:t>
            </a:r>
            <a:br>
              <a:rPr b="1"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GB" sz="16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„Im Rahmen der Bachelorarbeit wird eine Analyse dieser Case Study durchgeführt, um zu untersuchen, wie sich der Tweet durch die Medienlandschaft gezogen hat.“</a:t>
            </a:r>
            <a:endParaRPr sz="1200">
              <a:solidFill>
                <a:srgbClr val="1B2B6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4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Vorläufige</a:t>
            </a:r>
            <a:r>
              <a:rPr lang="en-GB"/>
              <a:t> Gliederung</a:t>
            </a:r>
            <a:endParaRPr/>
          </a:p>
        </p:txBody>
      </p:sp>
      <p:sp>
        <p:nvSpPr>
          <p:cNvPr id="141" name="Google Shape;141;p34"/>
          <p:cNvSpPr txBox="1"/>
          <p:nvPr>
            <p:ph idx="1" type="body"/>
          </p:nvPr>
        </p:nvSpPr>
        <p:spPr>
          <a:xfrm>
            <a:off x="6226200" y="1879925"/>
            <a:ext cx="2907600" cy="109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/>
              <a:t>Erster Entwurf einer Gliederung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/>
              <a:t>Dient zur </a:t>
            </a:r>
            <a:r>
              <a:rPr lang="en-GB" sz="1400"/>
              <a:t>Strukturierung erster Ideen 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42" name="Google Shape;142;p34"/>
          <p:cNvGrpSpPr/>
          <p:nvPr/>
        </p:nvGrpSpPr>
        <p:grpSpPr>
          <a:xfrm>
            <a:off x="502466" y="1132300"/>
            <a:ext cx="5795089" cy="3960532"/>
            <a:chOff x="1044575" y="888004"/>
            <a:chExt cx="6444000" cy="3787445"/>
          </a:xfrm>
        </p:grpSpPr>
        <p:pic>
          <p:nvPicPr>
            <p:cNvPr id="143" name="Google Shape;143;p34"/>
            <p:cNvPicPr preferRelativeResize="0"/>
            <p:nvPr/>
          </p:nvPicPr>
          <p:blipFill rotWithShape="1">
            <a:blip r:embed="rId3">
              <a:alphaModFix/>
            </a:blip>
            <a:srcRect b="24056" l="1642" r="0" t="1489"/>
            <a:stretch/>
          </p:blipFill>
          <p:spPr>
            <a:xfrm>
              <a:off x="1078361" y="888004"/>
              <a:ext cx="6373653" cy="340793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3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044575" y="3923999"/>
              <a:ext cx="6444000" cy="751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5" name="Google Shape;145;p34"/>
            <p:cNvSpPr/>
            <p:nvPr/>
          </p:nvSpPr>
          <p:spPr>
            <a:xfrm>
              <a:off x="3662388" y="991460"/>
              <a:ext cx="1135800" cy="183600"/>
            </a:xfrm>
            <a:prstGeom prst="rect">
              <a:avLst/>
            </a:prstGeom>
            <a:solidFill>
              <a:srgbClr val="325B9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6" name="Google Shape;146;p34"/>
          <p:cNvSpPr txBox="1"/>
          <p:nvPr/>
        </p:nvSpPr>
        <p:spPr>
          <a:xfrm>
            <a:off x="949075" y="1750375"/>
            <a:ext cx="5061900" cy="298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Vorläufige Gliederung</a:t>
            </a:r>
            <a:endParaRPr b="1"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Einleitung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Kommunikation auf Twitter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Die Logik von Twitter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Hauptmerkmale von Twitter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Twitter und politische Kommunikation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Opinion Leader und der Two-Step-Flow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Theoretischer Rahmen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Neue theoretische Herausforderungen für den Two-Step-Flow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Soziale Netzwerke als Arena für Opinion Leadership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Methodik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Donald Trump auf Twitter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Wie nutzt Trump Twitter?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Case Study: Kaufhauskette Nordstrom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405F"/>
              </a:buClr>
              <a:buSzPts val="1200"/>
              <a:buFont typeface="Times New Roman"/>
              <a:buAutoNum type="arabicPeriod"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Fazit und Diskussion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5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Zeitplan</a:t>
            </a:r>
            <a:endParaRPr/>
          </a:p>
        </p:txBody>
      </p:sp>
      <p:sp>
        <p:nvSpPr>
          <p:cNvPr id="152" name="Google Shape;152;p35"/>
          <p:cNvSpPr txBox="1"/>
          <p:nvPr>
            <p:ph idx="1" type="body"/>
          </p:nvPr>
        </p:nvSpPr>
        <p:spPr>
          <a:xfrm>
            <a:off x="6129150" y="1566425"/>
            <a:ext cx="3032400" cy="96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Tabellarische Darstellung der Zeitplanung </a:t>
            </a:r>
            <a:endParaRPr sz="16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53" name="Google Shape;153;p35"/>
          <p:cNvGrpSpPr/>
          <p:nvPr/>
        </p:nvGrpSpPr>
        <p:grpSpPr>
          <a:xfrm>
            <a:off x="469191" y="1132300"/>
            <a:ext cx="5795089" cy="3952582"/>
            <a:chOff x="1044575" y="895606"/>
            <a:chExt cx="6444000" cy="3779843"/>
          </a:xfrm>
        </p:grpSpPr>
        <p:pic>
          <p:nvPicPr>
            <p:cNvPr id="154" name="Google Shape;154;p35"/>
            <p:cNvPicPr preferRelativeResize="0"/>
            <p:nvPr/>
          </p:nvPicPr>
          <p:blipFill rotWithShape="1">
            <a:blip r:embed="rId3">
              <a:alphaModFix/>
            </a:blip>
            <a:srcRect b="24054" l="1117" r="0" t="1656"/>
            <a:stretch/>
          </p:blipFill>
          <p:spPr>
            <a:xfrm>
              <a:off x="1044585" y="895606"/>
              <a:ext cx="6407428" cy="34003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5" name="Google Shape;155;p3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044575" y="3923999"/>
              <a:ext cx="6444000" cy="7514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6" name="Google Shape;156;p35"/>
            <p:cNvSpPr/>
            <p:nvPr/>
          </p:nvSpPr>
          <p:spPr>
            <a:xfrm>
              <a:off x="3662388" y="991460"/>
              <a:ext cx="1135800" cy="183600"/>
            </a:xfrm>
            <a:prstGeom prst="rect">
              <a:avLst/>
            </a:prstGeom>
            <a:solidFill>
              <a:srgbClr val="325B9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7" name="Google Shape;157;p35"/>
          <p:cNvSpPr txBox="1"/>
          <p:nvPr/>
        </p:nvSpPr>
        <p:spPr>
          <a:xfrm>
            <a:off x="968950" y="1792950"/>
            <a:ext cx="4896000" cy="298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Zeitplan </a:t>
            </a:r>
            <a:endParaRPr b="1"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Dauer: 7 Wochen (01.01.2018–19.02.2018)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07.01.: Literaturrecherche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15.01.: Thematische Hinführung + Hypothesen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23.01.: Rohfassung Hauptteil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01.02.: Rohfassung empirische Untersuchung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05.02.: Rohfassung Einleitung + Schluss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12.02.: Überarbeitung + Korrektur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15.02.: Layout + Titelblatt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17.02.: Druck 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D405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Bis 19.02.: Abgabe</a:t>
            </a:r>
            <a:endParaRPr sz="12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D405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6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Literaturverzeichnis</a:t>
            </a:r>
            <a:endParaRPr/>
          </a:p>
        </p:txBody>
      </p:sp>
      <p:sp>
        <p:nvSpPr>
          <p:cNvPr id="163" name="Google Shape;163;p36"/>
          <p:cNvSpPr txBox="1"/>
          <p:nvPr>
            <p:ph idx="1" type="body"/>
          </p:nvPr>
        </p:nvSpPr>
        <p:spPr>
          <a:xfrm>
            <a:off x="1224475" y="1153475"/>
            <a:ext cx="6909600" cy="335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-GB"/>
              <a:t>Übersicht</a:t>
            </a:r>
            <a:r>
              <a:rPr lang="en-GB"/>
              <a:t> </a:t>
            </a:r>
            <a:r>
              <a:rPr lang="en-GB"/>
              <a:t>über</a:t>
            </a:r>
            <a:r>
              <a:rPr lang="en-GB"/>
              <a:t> deine verwendeten Quellen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Relevante </a:t>
            </a:r>
            <a:r>
              <a:rPr lang="en-GB"/>
              <a:t>weiterführende</a:t>
            </a:r>
            <a:r>
              <a:rPr lang="en-GB"/>
              <a:t> Literatur, die interessant sein </a:t>
            </a:r>
            <a:r>
              <a:rPr lang="en-GB"/>
              <a:t>könnte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br>
              <a:rPr lang="en-GB"/>
            </a:br>
            <a:r>
              <a:rPr lang="en-GB"/>
              <a:t> </a:t>
            </a:r>
            <a:r>
              <a:rPr lang="en-GB" sz="3500">
                <a:solidFill>
                  <a:schemeClr val="accen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  <a:r>
              <a:rPr lang="en-GB" sz="2800">
                <a:solidFill>
                  <a:schemeClr val="accent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/>
              <a:t>Achte auf eine korrekte Zitierweise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800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7"/>
          <p:cNvSpPr txBox="1"/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Das fertige </a:t>
            </a:r>
            <a:r>
              <a:rPr lang="en-GB"/>
              <a:t>Exposé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8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Das fe</a:t>
            </a:r>
            <a:r>
              <a:rPr lang="en-GB"/>
              <a:t>rtige </a:t>
            </a:r>
            <a:r>
              <a:rPr lang="en-GB"/>
              <a:t>Exposé </a:t>
            </a:r>
            <a:endParaRPr/>
          </a:p>
        </p:txBody>
      </p:sp>
      <p:sp>
        <p:nvSpPr>
          <p:cNvPr id="174" name="Google Shape;174;p38"/>
          <p:cNvSpPr txBox="1"/>
          <p:nvPr>
            <p:ph idx="1" type="body"/>
          </p:nvPr>
        </p:nvSpPr>
        <p:spPr>
          <a:xfrm>
            <a:off x="1224475" y="1153475"/>
            <a:ext cx="6909600" cy="335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Times New Roman"/>
              <a:buChar char="✓"/>
            </a:pPr>
            <a:r>
              <a:rPr lang="en-GB"/>
              <a:t>Dient als Fahrplan, der </a:t>
            </a:r>
            <a:r>
              <a:rPr lang="en-GB"/>
              <a:t>ständig</a:t>
            </a:r>
            <a:r>
              <a:rPr lang="en-GB"/>
              <a:t> </a:t>
            </a:r>
            <a:r>
              <a:rPr lang="en-GB"/>
              <a:t>verändert</a:t>
            </a:r>
            <a:r>
              <a:rPr lang="en-GB"/>
              <a:t> werden kann</a:t>
            </a:r>
            <a:br>
              <a:rPr lang="en-GB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Kann deiner betreuenden </a:t>
            </a:r>
            <a:r>
              <a:rPr lang="en-GB"/>
              <a:t>Lehrperson</a:t>
            </a:r>
            <a:r>
              <a:rPr lang="en-GB"/>
              <a:t> vorgestellt werden</a:t>
            </a:r>
            <a:br>
              <a:rPr lang="en-GB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Ausgangspunkt </a:t>
            </a:r>
            <a:r>
              <a:rPr lang="en-GB"/>
              <a:t>für</a:t>
            </a:r>
            <a:r>
              <a:rPr lang="en-GB"/>
              <a:t> das Schreiben deiner Bachelorarbeit</a:t>
            </a:r>
            <a:br>
              <a:rPr lang="en-GB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Kann dir beim Schreiben viel Zeit ersparen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9"/>
          <p:cNvSpPr txBox="1"/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Empfohlene Ressourcen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0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Hi, wir sind Scribbr </a:t>
            </a:r>
            <a:r>
              <a:rPr lang="en-GB">
                <a:solidFill>
                  <a:schemeClr val="dk1"/>
                </a:solidFill>
              </a:rPr>
              <a:t>👋</a:t>
            </a:r>
            <a:endParaRPr/>
          </a:p>
        </p:txBody>
      </p:sp>
      <p:sp>
        <p:nvSpPr>
          <p:cNvPr id="185" name="Google Shape;185;p40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Wir sind ein 60-köpfiges Team in Amsterdam mit weltweit mehr als 500 Korrektoren und Korrektorinnen. Unser Ziel ist es, Studierenden dabei zu helfen, ihr Studium erfolgreich abzuschließen.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Dafür arbeiten wir jeden Tag an unseren Services: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3"/>
              </a:rPr>
              <a:t>Lektorat &amp; Korrekturlesen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4"/>
              </a:rPr>
              <a:t>Plagiatsprüfung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5"/>
              </a:rPr>
              <a:t>Literatur-Generatoren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u="sng">
                <a:solidFill>
                  <a:schemeClr val="hlink"/>
                </a:solidFill>
                <a:hlinkClick r:id="rId6"/>
              </a:rPr>
              <a:t>Wissensdatenbank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/>
              <a:t>akademischer </a:t>
            </a:r>
            <a:r>
              <a:rPr lang="en-GB" sz="1400" u="sng">
                <a:solidFill>
                  <a:schemeClr val="hlink"/>
                </a:solidFill>
                <a:hlinkClick r:id="rId7"/>
              </a:rPr>
              <a:t>YouTube-Kanal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1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Diese Präsentation nutzen</a:t>
            </a:r>
            <a:endParaRPr/>
          </a:p>
        </p:txBody>
      </p:sp>
      <p:sp>
        <p:nvSpPr>
          <p:cNvPr id="191" name="Google Shape;191;p41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Diese Präsentation kann f</a:t>
            </a:r>
            <a:r>
              <a:rPr lang="en-GB" sz="1400"/>
              <a:t>rei genutzt werden, um Studierende mit allen wichtigen Informationen zum Exposé zu v</a:t>
            </a:r>
            <a:r>
              <a:rPr lang="en-GB" sz="1400"/>
              <a:t>ersorgen. Folgendes ist gestattet: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/>
              <a:t>diese Präsentation in der Vorlesung zeigen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/>
              <a:t>Folien verändern oder löschen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✓"/>
            </a:pPr>
            <a:r>
              <a:rPr lang="en-GB" sz="1400"/>
              <a:t>diese Präsentation in gedruckter Form oder auf privaten Lernplattformen teilen (z. B. Moodle, Blackboard, Google Classroom etc.)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Wir bitten darum, Scribbr als Urheber für diese Ressource anzugeben.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400"/>
              <a:t>Fragen oder Feedback? Schreiben Sie eine E-Mail an </a:t>
            </a:r>
            <a:r>
              <a:rPr lang="en-GB" sz="1400"/>
              <a:t>mandy</a:t>
            </a:r>
            <a:r>
              <a:rPr lang="en-GB" sz="1400"/>
              <a:t>@scribbr.com und wir melden uns bei Ihnen!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4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Inhalt</a:t>
            </a:r>
            <a:endParaRPr/>
          </a:p>
        </p:txBody>
      </p:sp>
      <p:sp>
        <p:nvSpPr>
          <p:cNvPr id="78" name="Google Shape;78;p24"/>
          <p:cNvSpPr txBox="1"/>
          <p:nvPr>
            <p:ph idx="1" type="body"/>
          </p:nvPr>
        </p:nvSpPr>
        <p:spPr>
          <a:xfrm>
            <a:off x="934075" y="1152475"/>
            <a:ext cx="720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Definition Exposé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Aufbau eines Exposés</a:t>
            </a:r>
            <a:endParaRPr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Deckblatt 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Forschungsthema 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Zielsetzung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Forschungsstand und theoretische Grundlage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Forschungskonzept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Vorläufige</a:t>
            </a:r>
            <a:r>
              <a:rPr lang="en-GB" sz="1600"/>
              <a:t> Gliederung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Zeitplan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GB" sz="1600"/>
              <a:t>Literaturverzeichnis 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Das fertige Exposé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5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Definiti</a:t>
            </a:r>
            <a:r>
              <a:rPr lang="en-GB"/>
              <a:t>on Exposé</a:t>
            </a:r>
            <a:endParaRPr/>
          </a:p>
        </p:txBody>
      </p:sp>
      <p:sp>
        <p:nvSpPr>
          <p:cNvPr id="84" name="Google Shape;84;p25"/>
          <p:cNvSpPr txBox="1"/>
          <p:nvPr>
            <p:ph idx="1" type="body"/>
          </p:nvPr>
        </p:nvSpPr>
        <p:spPr>
          <a:xfrm>
            <a:off x="1224500" y="1152475"/>
            <a:ext cx="690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E</a:t>
            </a:r>
            <a:r>
              <a:rPr i="1" lang="en-GB"/>
              <a:t>xposé (franz.) - Darstellung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Wissenschaftlicher Projektplan, in dem du einen strukturierten </a:t>
            </a:r>
            <a:r>
              <a:rPr lang="en-GB"/>
              <a:t>Überblick</a:t>
            </a:r>
            <a:r>
              <a:rPr lang="en-GB"/>
              <a:t> </a:t>
            </a:r>
            <a:r>
              <a:rPr lang="en-GB"/>
              <a:t>über</a:t>
            </a:r>
            <a:r>
              <a:rPr lang="en-GB"/>
              <a:t> die wichtigsten Inhalte deiner Bachelorarbeit gibst</a:t>
            </a:r>
            <a:br>
              <a:rPr lang="en-GB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</a:t>
            </a:r>
            <a:r>
              <a:rPr lang="en-GB"/>
              <a:t>ient als Leitfaden vor dem eigentlichen Schreiben der Bachelorarbeit</a:t>
            </a:r>
            <a:br>
              <a:rPr lang="en-GB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Durchschnittlich 2–5 Seiten lang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6"/>
          <p:cNvSpPr txBox="1"/>
          <p:nvPr>
            <p:ph type="title"/>
          </p:nvPr>
        </p:nvSpPr>
        <p:spPr>
          <a:xfrm>
            <a:off x="972000" y="2150850"/>
            <a:ext cx="7200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Exposé schreiben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7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1B2B68"/>
                </a:solidFill>
              </a:rPr>
              <a:t>Aufbau des </a:t>
            </a:r>
            <a:r>
              <a:rPr lang="en-GB">
                <a:solidFill>
                  <a:srgbClr val="1B2B68"/>
                </a:solidFill>
              </a:rPr>
              <a:t>Exposés</a:t>
            </a:r>
            <a:endParaRPr/>
          </a:p>
        </p:txBody>
      </p:sp>
      <p:sp>
        <p:nvSpPr>
          <p:cNvPr id="95" name="Google Shape;95;p27"/>
          <p:cNvSpPr txBox="1"/>
          <p:nvPr>
            <p:ph idx="1" type="body"/>
          </p:nvPr>
        </p:nvSpPr>
        <p:spPr>
          <a:xfrm>
            <a:off x="1224500" y="1152475"/>
            <a:ext cx="690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Deckblatt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Forschungsthema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Zielsetzung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Forschungsstand und theoretische Grundlage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Forschungskonzept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Vorläufige</a:t>
            </a:r>
            <a:r>
              <a:rPr lang="en-GB"/>
              <a:t> Gliederung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Zeitplan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Literaturverzeichnis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8"/>
          <p:cNvSpPr txBox="1"/>
          <p:nvPr>
            <p:ph type="title"/>
          </p:nvPr>
        </p:nvSpPr>
        <p:spPr>
          <a:xfrm>
            <a:off x="972000" y="2074650"/>
            <a:ext cx="7200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Schritt </a:t>
            </a:r>
            <a:r>
              <a:rPr lang="en-GB"/>
              <a:t>für</a:t>
            </a:r>
            <a:r>
              <a:rPr lang="en-GB"/>
              <a:t> Schritt:</a:t>
            </a:r>
            <a:endParaRPr/>
          </a:p>
        </p:txBody>
      </p:sp>
      <p:sp>
        <p:nvSpPr>
          <p:cNvPr id="101" name="Google Shape;101;p28"/>
          <p:cNvSpPr txBox="1"/>
          <p:nvPr>
            <p:ph idx="4294967295" type="subTitle"/>
          </p:nvPr>
        </p:nvSpPr>
        <p:spPr>
          <a:xfrm>
            <a:off x="972000" y="2834125"/>
            <a:ext cx="72000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chemeClr val="lt1"/>
                </a:solidFill>
              </a:rPr>
              <a:t>Aufbau eines Exposés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9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Deckblatt</a:t>
            </a:r>
            <a:endParaRPr/>
          </a:p>
        </p:txBody>
      </p:sp>
      <p:sp>
        <p:nvSpPr>
          <p:cNvPr id="107" name="Google Shape;107;p29"/>
          <p:cNvSpPr txBox="1"/>
          <p:nvPr>
            <p:ph idx="1" type="body"/>
          </p:nvPr>
        </p:nvSpPr>
        <p:spPr>
          <a:xfrm>
            <a:off x="1224500" y="1152475"/>
            <a:ext cx="690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Name der Hochschule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Fachbereich und Semester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Studiengang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Titel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Name des Betreuers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Kontaktangaben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✓"/>
            </a:pPr>
            <a:r>
              <a:rPr lang="en-GB"/>
              <a:t>Datum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0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Forschungsthema</a:t>
            </a:r>
            <a:endParaRPr/>
          </a:p>
        </p:txBody>
      </p:sp>
      <p:sp>
        <p:nvSpPr>
          <p:cNvPr id="113" name="Google Shape;113;p30"/>
          <p:cNvSpPr txBox="1"/>
          <p:nvPr>
            <p:ph idx="1" type="body"/>
          </p:nvPr>
        </p:nvSpPr>
        <p:spPr>
          <a:xfrm>
            <a:off x="1224500" y="1152475"/>
            <a:ext cx="6909600" cy="9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Kurze </a:t>
            </a:r>
            <a:r>
              <a:rPr lang="en-GB"/>
              <a:t>Einführung in das Forschungsthema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Darstellung der Relevanz </a:t>
            </a:r>
            <a:r>
              <a:rPr lang="en-GB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30"/>
          <p:cNvSpPr txBox="1"/>
          <p:nvPr/>
        </p:nvSpPr>
        <p:spPr>
          <a:xfrm>
            <a:off x="1240550" y="2647950"/>
            <a:ext cx="6877500" cy="16149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Beispiel</a:t>
            </a:r>
            <a:br>
              <a:rPr lang="en-GB" sz="1600">
                <a:solidFill>
                  <a:srgbClr val="1B2B68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„Rückblickend auf das Jahr 2017 gibt es einen politischen Akteur, der in den Nachrichten omnipräsent zu sein scheint: US-Präsident Donald Trump. Seine neuartige Nutzung sozialer Medien zum Ausdruck von politischer sowie persönlicher Meinung stachen hier besonders hervor.“</a:t>
            </a:r>
            <a:endParaRPr sz="1600">
              <a:solidFill>
                <a:srgbClr val="1B2B6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1B2B6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1"/>
          <p:cNvSpPr txBox="1"/>
          <p:nvPr>
            <p:ph type="title"/>
          </p:nvPr>
        </p:nvSpPr>
        <p:spPr>
          <a:xfrm>
            <a:off x="934075" y="445025"/>
            <a:ext cx="7200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Zielsetzung</a:t>
            </a:r>
            <a:endParaRPr/>
          </a:p>
        </p:txBody>
      </p:sp>
      <p:sp>
        <p:nvSpPr>
          <p:cNvPr id="120" name="Google Shape;120;p31"/>
          <p:cNvSpPr txBox="1"/>
          <p:nvPr>
            <p:ph idx="1" type="body"/>
          </p:nvPr>
        </p:nvSpPr>
        <p:spPr>
          <a:xfrm>
            <a:off x="1224500" y="1152475"/>
            <a:ext cx="6909600" cy="110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Erklärung</a:t>
            </a:r>
            <a:r>
              <a:rPr lang="en-GB"/>
              <a:t> dessen, was du am Ende deines Forschungsprojekts herausgefunden haben willst 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31"/>
          <p:cNvSpPr txBox="1"/>
          <p:nvPr/>
        </p:nvSpPr>
        <p:spPr>
          <a:xfrm>
            <a:off x="1240550" y="2644675"/>
            <a:ext cx="6877500" cy="16182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Beispiel </a:t>
            </a:r>
            <a:br>
              <a:rPr b="1"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GB" sz="1600">
                <a:solidFill>
                  <a:srgbClr val="1B2B6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„Das Ziel dieser Bachelorarbeit ist es, das Two-Step-Flow-Modell und das Konzept von Opinion Leadership genauer zu erforschen und die Frage zu beantworten, wie diese auf den heutigen Informationsfluss in sozialen Medien angewendet werden können.“</a:t>
            </a:r>
            <a:endParaRPr sz="1600">
              <a:solidFill>
                <a:srgbClr val="1B2B6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cribbr">
  <a:themeElements>
    <a:clrScheme name="Simple Light">
      <a:dk1>
        <a:srgbClr val="202F66"/>
      </a:dk1>
      <a:lt1>
        <a:srgbClr val="FFFFFF"/>
      </a:lt1>
      <a:dk2>
        <a:srgbClr val="15204F"/>
      </a:dk2>
      <a:lt2>
        <a:srgbClr val="F9F9FB"/>
      </a:lt2>
      <a:accent1>
        <a:srgbClr val="FC5216"/>
      </a:accent1>
      <a:accent2>
        <a:srgbClr val="18CDBB"/>
      </a:accent2>
      <a:accent3>
        <a:srgbClr val="BE59BE"/>
      </a:accent3>
      <a:accent4>
        <a:srgbClr val="92C65A"/>
      </a:accent4>
      <a:accent5>
        <a:srgbClr val="FFC107"/>
      </a:accent5>
      <a:accent6>
        <a:srgbClr val="FF6562"/>
      </a:accent6>
      <a:hlink>
        <a:srgbClr val="1F80E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